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
          <p15:clr>
            <a:srgbClr val="A4A3A4"/>
          </p15:clr>
        </p15:guide>
        <p15:guide id="2" pos="2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CB4399-6F27-41A3-8B97-1827B21E54AE}">
  <a:tblStyle styleId="{6ACB4399-6F27-41A3-8B97-1827B21E54A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orient="horz"/>
        <p:guide pos="25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learning experiences in this unit prepare students for the mastery of</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Performance Expectations</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chemeClr val="dk1"/>
              </a:buClr>
              <a:buSzPts val="1200"/>
              <a:buFont typeface="Times New Roman"/>
              <a:buNone/>
            </a:pPr>
            <a:r>
              <a:rPr b="1" i="0" lang="en-US" sz="1200">
                <a:solidFill>
                  <a:schemeClr val="dk1"/>
                </a:solidFill>
                <a:latin typeface="Times New Roman"/>
                <a:ea typeface="Times New Roman"/>
                <a:cs typeface="Times New Roman"/>
                <a:sym typeface="Times New Roman"/>
              </a:rPr>
              <a:t>LS1-4 </a:t>
            </a:r>
            <a:r>
              <a:rPr b="0" i="0" lang="en-US" sz="1200">
                <a:solidFill>
                  <a:schemeClr val="dk1"/>
                </a:solidFill>
                <a:latin typeface="Times New Roman"/>
                <a:ea typeface="Times New Roman"/>
                <a:cs typeface="Times New Roman"/>
                <a:sym typeface="Times New Roman"/>
              </a:rPr>
              <a:t>Use a model to illustrate the role of cellular division (mitosis) and differentiation in producing and maintaining complex organisms.</a:t>
            </a:r>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11" name="Google Shape;111;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2" name="Google Shape;112;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12" name="Google Shape;212;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13" name="Google Shape;213;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26" name="Google Shape;226;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27" name="Google Shape;227;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37" name="Google Shape;237;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38" name="Google Shape;238;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49" name="Google Shape;249;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50" name="Google Shape;250;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61" name="Google Shape;261;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62" name="Google Shape;262;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74" name="Google Shape;274;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75" name="Google Shape;275;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85" name="Google Shape;285;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86" name="Google Shape;286;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p1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98" name="Google Shape;298;p1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99" name="Google Shape;299;p1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2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09" name="Google Shape;309;p2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10" name="Google Shape;310;p2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2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24" name="Google Shape;324;p2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25" name="Google Shape;325;p2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Lesson Objective</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To explain how scientists study Earth’s systems, including system components, scale, and dynamics, and how scientists use evidence and patterns to make predictions about system behavior over time.</a:t>
            </a:r>
            <a:endParaRPr/>
          </a:p>
          <a:p>
            <a:pPr indent="0" lvl="0" marL="0" marR="0" rtl="0" algn="l">
              <a:lnSpc>
                <a:spcPct val="100000"/>
              </a:lnSpc>
              <a:spcBef>
                <a:spcPts val="360"/>
              </a:spcBef>
              <a:spcAft>
                <a:spcPts val="0"/>
              </a:spcAft>
              <a:buClr>
                <a:schemeClr val="dk1"/>
              </a:buClr>
              <a:buSzPts val="1200"/>
              <a:buFont typeface="Times New Roman"/>
              <a:buNone/>
            </a:pPr>
            <a:r>
              <a:t/>
            </a:r>
            <a:endParaRPr b="1" i="0" sz="1200">
              <a:solidFill>
                <a:schemeClr val="dk1"/>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18" name="Google Shape;118;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9" name="Google Shape;119;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2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35" name="Google Shape;335;p2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36" name="Google Shape;336;p2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 name="Google Shape;345;p2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46" name="Google Shape;346;p2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47" name="Google Shape;347;p2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2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57" name="Google Shape;357;p2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58" name="Google Shape;358;p2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 name="Google Shape;367;p2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68" name="Google Shape;368;p2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69" name="Google Shape;369;p2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Lesson Objective</a:t>
            </a:r>
            <a:endParaRPr/>
          </a:p>
          <a:p>
            <a:pPr indent="0" lvl="0" marL="0" marR="0" rtl="0" algn="l">
              <a:lnSpc>
                <a:spcPct val="100000"/>
              </a:lnSpc>
              <a:spcBef>
                <a:spcPts val="36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chemeClr val="dk1"/>
              </a:buClr>
              <a:buSzPts val="1200"/>
              <a:buFont typeface="Times New Roman"/>
              <a:buNone/>
            </a:pPr>
            <a:r>
              <a:rPr b="0" i="0" lang="en-US" sz="1200">
                <a:solidFill>
                  <a:schemeClr val="dk1"/>
                </a:solidFill>
                <a:latin typeface="Times New Roman"/>
                <a:ea typeface="Times New Roman"/>
                <a:cs typeface="Times New Roman"/>
                <a:sym typeface="Times New Roman"/>
              </a:rPr>
              <a:t>Use a model to illustrate the role of the cell cycle in producing and maintaining complex organisms.</a:t>
            </a:r>
            <a:endParaRPr b="1" i="0" sz="1200">
              <a:solidFill>
                <a:schemeClr val="dk1"/>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30" name="Google Shape;130;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1" name="Google Shape;131;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41" name="Google Shape;141;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2" name="Google Shape;142;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53" name="Google Shape;153;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4" name="Google Shape;154;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64" name="Google Shape;164;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5" name="Google Shape;165;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77" name="Google Shape;177;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78" name="Google Shape;178;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88" name="Google Shape;188;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89" name="Google Shape;189;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00" name="Google Shape;200;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01" name="Google Shape;201;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a:lvl1pPr>
            <a:lvl2pPr indent="-342900" lvl="1" marL="914400" algn="l">
              <a:spcBef>
                <a:spcPts val="0"/>
              </a:spcBef>
              <a:spcAft>
                <a:spcPts val="0"/>
              </a:spcAft>
              <a:buClr>
                <a:schemeClr val="dk1"/>
              </a:buClr>
              <a:buSzPts val="1800"/>
              <a:buChar char="–"/>
              <a:defRPr/>
            </a:lvl2pPr>
            <a:lvl3pPr indent="-342900" lvl="2" marL="1371600" algn="l">
              <a:spcBef>
                <a:spcPts val="0"/>
              </a:spcBef>
              <a:spcAft>
                <a:spcPts val="0"/>
              </a:spcAft>
              <a:buClr>
                <a:schemeClr val="dk1"/>
              </a:buClr>
              <a:buSzPts val="1800"/>
              <a:buChar char="•"/>
              <a:defRPr/>
            </a:lvl3pPr>
            <a:lvl4pPr indent="-342900" lvl="3" marL="1828800" algn="l">
              <a:spcBef>
                <a:spcPts val="0"/>
              </a:spcBef>
              <a:spcAft>
                <a:spcPts val="0"/>
              </a:spcAft>
              <a:buClr>
                <a:schemeClr val="dk1"/>
              </a:buClr>
              <a:buSzPts val="1800"/>
              <a:buChar char="-"/>
              <a:defRPr/>
            </a:lvl4pPr>
            <a:lvl5pPr indent="-342900" lvl="4" marL="2286000" algn="l">
              <a:spcBef>
                <a:spcPts val="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Golden" showMasterSp="0">
  <p:cSld name="1_Divider Golden">
    <p:spTree>
      <p:nvGrpSpPr>
        <p:cNvPr id="72" name="Shape 72"/>
        <p:cNvGrpSpPr/>
        <p:nvPr/>
      </p:nvGrpSpPr>
      <p:grpSpPr>
        <a:xfrm>
          <a:off x="0" y="0"/>
          <a:ext cx="0" cy="0"/>
          <a:chOff x="0" y="0"/>
          <a:chExt cx="0" cy="0"/>
        </a:xfrm>
      </p:grpSpPr>
      <p:sp>
        <p:nvSpPr>
          <p:cNvPr id="73" name="Google Shape;73;p12"/>
          <p:cNvSpPr/>
          <p:nvPr/>
        </p:nvSpPr>
        <p:spPr>
          <a:xfrm>
            <a:off x="203505" y="216029"/>
            <a:ext cx="8736990" cy="64259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74" name="Google Shape;74;p1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rinter-friendly" showMasterSp="0">
  <p:cSld name="Divider printer-friendly">
    <p:spTree>
      <p:nvGrpSpPr>
        <p:cNvPr id="76" name="Shape 76"/>
        <p:cNvGrpSpPr/>
        <p:nvPr/>
      </p:nvGrpSpPr>
      <p:grpSpPr>
        <a:xfrm>
          <a:off x="0" y="0"/>
          <a:ext cx="0" cy="0"/>
          <a:chOff x="0" y="0"/>
          <a:chExt cx="0" cy="0"/>
        </a:xfrm>
      </p:grpSpPr>
      <p:sp>
        <p:nvSpPr>
          <p:cNvPr id="77" name="Google Shape;77;p13"/>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78" name="Google Shape;78;p1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Dark Background" showMasterSp="0">
  <p:cSld name="1_Divider Dark Background">
    <p:bg>
      <p:bgPr>
        <a:solidFill>
          <a:schemeClr val="dk1"/>
        </a:solidFill>
      </p:bgPr>
    </p:bg>
    <p:spTree>
      <p:nvGrpSpPr>
        <p:cNvPr id="80" name="Shape 80"/>
        <p:cNvGrpSpPr/>
        <p:nvPr/>
      </p:nvGrpSpPr>
      <p:grpSpPr>
        <a:xfrm>
          <a:off x="0" y="0"/>
          <a:ext cx="0" cy="0"/>
          <a:chOff x="0" y="0"/>
          <a:chExt cx="0" cy="0"/>
        </a:xfrm>
      </p:grpSpPr>
      <p:sp>
        <p:nvSpPr>
          <p:cNvPr id="81" name="Google Shape;81;p14"/>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82" name="Google Shape;82;p1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4"/>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showMasterSp="0">
  <p:cSld name="Divider Purple">
    <p:spTree>
      <p:nvGrpSpPr>
        <p:cNvPr id="84" name="Shape 84"/>
        <p:cNvGrpSpPr/>
        <p:nvPr/>
      </p:nvGrpSpPr>
      <p:grpSpPr>
        <a:xfrm>
          <a:off x="0" y="0"/>
          <a:ext cx="0" cy="0"/>
          <a:chOff x="0" y="0"/>
          <a:chExt cx="0" cy="0"/>
        </a:xfrm>
      </p:grpSpPr>
      <p:sp>
        <p:nvSpPr>
          <p:cNvPr id="85" name="Google Shape;85;p15"/>
          <p:cNvSpPr/>
          <p:nvPr/>
        </p:nvSpPr>
        <p:spPr>
          <a:xfrm>
            <a:off x="203505" y="216029"/>
            <a:ext cx="8736990" cy="64259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86" name="Google Shape;86;p1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uschia" showMasterSp="0">
  <p:cSld name="Divider Fuschia">
    <p:spTree>
      <p:nvGrpSpPr>
        <p:cNvPr id="88" name="Shape 88"/>
        <p:cNvGrpSpPr/>
        <p:nvPr/>
      </p:nvGrpSpPr>
      <p:grpSpPr>
        <a:xfrm>
          <a:off x="0" y="0"/>
          <a:ext cx="0" cy="0"/>
          <a:chOff x="0" y="0"/>
          <a:chExt cx="0" cy="0"/>
        </a:xfrm>
      </p:grpSpPr>
      <p:sp>
        <p:nvSpPr>
          <p:cNvPr id="89" name="Google Shape;89;p16"/>
          <p:cNvSpPr/>
          <p:nvPr/>
        </p:nvSpPr>
        <p:spPr>
          <a:xfrm>
            <a:off x="203505" y="216029"/>
            <a:ext cx="8736990" cy="6425943"/>
          </a:xfrm>
          <a:prstGeom prst="rect">
            <a:avLst/>
          </a:prstGeom>
          <a:solidFill>
            <a:srgbClr val="CE3D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0" name="Google Shape;90;p1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6"/>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showMasterSp="0">
  <p:cSld name="Divider Blue">
    <p:spTree>
      <p:nvGrpSpPr>
        <p:cNvPr id="92" name="Shape 92"/>
        <p:cNvGrpSpPr/>
        <p:nvPr/>
      </p:nvGrpSpPr>
      <p:grpSpPr>
        <a:xfrm>
          <a:off x="0" y="0"/>
          <a:ext cx="0" cy="0"/>
          <a:chOff x="0" y="0"/>
          <a:chExt cx="0" cy="0"/>
        </a:xfrm>
      </p:grpSpPr>
      <p:sp>
        <p:nvSpPr>
          <p:cNvPr id="93" name="Google Shape;93;p17"/>
          <p:cNvSpPr/>
          <p:nvPr/>
        </p:nvSpPr>
        <p:spPr>
          <a:xfrm>
            <a:off x="203505" y="216029"/>
            <a:ext cx="8736990" cy="642594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4" name="Google Shape;94;p1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showMasterSp="0">
  <p:cSld name="Divider Red">
    <p:spTree>
      <p:nvGrpSpPr>
        <p:cNvPr id="96" name="Shape 96"/>
        <p:cNvGrpSpPr/>
        <p:nvPr/>
      </p:nvGrpSpPr>
      <p:grpSpPr>
        <a:xfrm>
          <a:off x="0" y="0"/>
          <a:ext cx="0" cy="0"/>
          <a:chOff x="0" y="0"/>
          <a:chExt cx="0" cy="0"/>
        </a:xfrm>
      </p:grpSpPr>
      <p:sp>
        <p:nvSpPr>
          <p:cNvPr id="97" name="Google Shape;97;p18"/>
          <p:cNvSpPr/>
          <p:nvPr/>
        </p:nvSpPr>
        <p:spPr>
          <a:xfrm>
            <a:off x="203505" y="216029"/>
            <a:ext cx="8736990" cy="642594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8" name="Google Shape;98;p18"/>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8"/>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Green" showMasterSp="0">
  <p:cSld name="Divider Yellow Green">
    <p:spTree>
      <p:nvGrpSpPr>
        <p:cNvPr id="100" name="Shape 100"/>
        <p:cNvGrpSpPr/>
        <p:nvPr/>
      </p:nvGrpSpPr>
      <p:grpSpPr>
        <a:xfrm>
          <a:off x="0" y="0"/>
          <a:ext cx="0" cy="0"/>
          <a:chOff x="0" y="0"/>
          <a:chExt cx="0" cy="0"/>
        </a:xfrm>
      </p:grpSpPr>
      <p:sp>
        <p:nvSpPr>
          <p:cNvPr id="101" name="Google Shape;101;p19"/>
          <p:cNvSpPr/>
          <p:nvPr/>
        </p:nvSpPr>
        <p:spPr>
          <a:xfrm>
            <a:off x="203505" y="216029"/>
            <a:ext cx="8736990" cy="642594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2" name="Google Shape;102;p19"/>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ink" showMasterSp="0">
  <p:cSld name="Divider Pink">
    <p:spTree>
      <p:nvGrpSpPr>
        <p:cNvPr id="104" name="Shape 104"/>
        <p:cNvGrpSpPr/>
        <p:nvPr/>
      </p:nvGrpSpPr>
      <p:grpSpPr>
        <a:xfrm>
          <a:off x="0" y="0"/>
          <a:ext cx="0" cy="0"/>
          <a:chOff x="0" y="0"/>
          <a:chExt cx="0" cy="0"/>
        </a:xfrm>
      </p:grpSpPr>
      <p:sp>
        <p:nvSpPr>
          <p:cNvPr id="105" name="Google Shape;105;p20"/>
          <p:cNvSpPr/>
          <p:nvPr/>
        </p:nvSpPr>
        <p:spPr>
          <a:xfrm>
            <a:off x="203505" y="216029"/>
            <a:ext cx="8736990" cy="64259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6" name="Google Shape;106;p20"/>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706001" y="2305216"/>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2" name="Google Shape;22;p3"/>
          <p:cNvSpPr txBox="1"/>
          <p:nvPr>
            <p:ph idx="2" type="body"/>
          </p:nvPr>
        </p:nvSpPr>
        <p:spPr>
          <a:xfrm>
            <a:off x="706001"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4"/>
          <p:cNvSpPr txBox="1"/>
          <p:nvPr>
            <p:ph idx="2" type="body"/>
          </p:nvPr>
        </p:nvSpPr>
        <p:spPr>
          <a:xfrm>
            <a:off x="469265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rinter-friendly" showMasterSp="0">
  <p:cSld name="Title Slide printer-friendly">
    <p:spTree>
      <p:nvGrpSpPr>
        <p:cNvPr id="28" name="Shape 28"/>
        <p:cNvGrpSpPr/>
        <p:nvPr/>
      </p:nvGrpSpPr>
      <p:grpSpPr>
        <a:xfrm>
          <a:off x="0" y="0"/>
          <a:ext cx="0" cy="0"/>
          <a:chOff x="0" y="0"/>
          <a:chExt cx="0" cy="0"/>
        </a:xfrm>
      </p:grpSpPr>
      <p:grpSp>
        <p:nvGrpSpPr>
          <p:cNvPr id="29" name="Google Shape;29;p5"/>
          <p:cNvGrpSpPr/>
          <p:nvPr/>
        </p:nvGrpSpPr>
        <p:grpSpPr>
          <a:xfrm>
            <a:off x="500784" y="442000"/>
            <a:ext cx="8192173" cy="5456923"/>
            <a:chOff x="500784" y="442000"/>
            <a:chExt cx="8192173" cy="5456923"/>
          </a:xfrm>
        </p:grpSpPr>
        <p:sp>
          <p:nvSpPr>
            <p:cNvPr id="30" name="Google Shape;30;p5"/>
            <p:cNvSpPr/>
            <p:nvPr/>
          </p:nvSpPr>
          <p:spPr>
            <a:xfrm>
              <a:off x="500784" y="1646968"/>
              <a:ext cx="7150604" cy="4251955"/>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31" name="Google Shape;31;p5"/>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32" name="Google Shape;32;p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701675" y="2305339"/>
            <a:ext cx="6400800" cy="1593273"/>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80"/>
              <a:buNone/>
              <a:defRPr b="1" sz="2400">
                <a:solidFill>
                  <a:srgbClr val="F2A900"/>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34" name="Google Shape;34;p5"/>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 Image" showMasterSp="0">
  <p:cSld name="Title Slide w Image">
    <p:spTree>
      <p:nvGrpSpPr>
        <p:cNvPr id="35" name="Shape 35"/>
        <p:cNvGrpSpPr/>
        <p:nvPr/>
      </p:nvGrpSpPr>
      <p:grpSpPr>
        <a:xfrm>
          <a:off x="0" y="0"/>
          <a:ext cx="0" cy="0"/>
          <a:chOff x="0" y="0"/>
          <a:chExt cx="0" cy="0"/>
        </a:xfrm>
      </p:grpSpPr>
      <p:pic>
        <p:nvPicPr>
          <p:cNvPr descr="A5H77N.jpg" id="36" name="Google Shape;36;p6"/>
          <p:cNvPicPr preferRelativeResize="0"/>
          <p:nvPr/>
        </p:nvPicPr>
        <p:blipFill rotWithShape="1">
          <a:blip r:embed="rId2">
            <a:alphaModFix/>
          </a:blip>
          <a:srcRect b="0" l="0" r="0" t="0"/>
          <a:stretch/>
        </p:blipFill>
        <p:spPr>
          <a:xfrm>
            <a:off x="477352" y="1621329"/>
            <a:ext cx="7232339" cy="4305531"/>
          </a:xfrm>
          <a:prstGeom prst="rect">
            <a:avLst/>
          </a:prstGeom>
          <a:noFill/>
          <a:ln>
            <a:noFill/>
          </a:ln>
        </p:spPr>
      </p:pic>
      <p:pic>
        <p:nvPicPr>
          <p:cNvPr descr="HMH_vertical logo.png" id="37" name="Google Shape;37;p6"/>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sp>
        <p:nvSpPr>
          <p:cNvPr id="38" name="Google Shape;38;p6"/>
          <p:cNvSpPr txBox="1"/>
          <p:nvPr>
            <p:ph idx="1"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6"/>
          <p:cNvSpPr txBox="1"/>
          <p:nvPr/>
        </p:nvSpPr>
        <p:spPr>
          <a:xfrm>
            <a:off x="8250090" y="229688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54585A"/>
              </a:solidFill>
              <a:latin typeface="Arial"/>
              <a:ea typeface="Arial"/>
              <a:cs typeface="Arial"/>
              <a:sym typeface="Arial"/>
            </a:endParaRPr>
          </a:p>
        </p:txBody>
      </p:sp>
      <p:sp>
        <p:nvSpPr>
          <p:cNvPr id="40" name="Google Shape;40;p6"/>
          <p:cNvSpPr/>
          <p:nvPr/>
        </p:nvSpPr>
        <p:spPr>
          <a:xfrm>
            <a:off x="111126" y="1754187"/>
            <a:ext cx="7143749" cy="2913061"/>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41" name="Google Shape;41;p6"/>
          <p:cNvSpPr txBox="1"/>
          <p:nvPr/>
        </p:nvSpPr>
        <p:spPr>
          <a:xfrm>
            <a:off x="730190" y="4435419"/>
            <a:ext cx="4704386" cy="215759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
        <p:nvSpPr>
          <p:cNvPr id="42" name="Google Shape;42;p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2"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ransparent" showMasterSp="0">
  <p:cSld name="Title Slide Transparent">
    <p:spTree>
      <p:nvGrpSpPr>
        <p:cNvPr id="44" name="Shape 44"/>
        <p:cNvGrpSpPr/>
        <p:nvPr/>
      </p:nvGrpSpPr>
      <p:grpSpPr>
        <a:xfrm>
          <a:off x="0" y="0"/>
          <a:ext cx="0" cy="0"/>
          <a:chOff x="0" y="0"/>
          <a:chExt cx="0" cy="0"/>
        </a:xfrm>
      </p:grpSpPr>
      <p:pic>
        <p:nvPicPr>
          <p:cNvPr descr="tree copy.jpg" id="45" name="Google Shape;45;p7"/>
          <p:cNvPicPr preferRelativeResize="0"/>
          <p:nvPr/>
        </p:nvPicPr>
        <p:blipFill rotWithShape="1">
          <a:blip r:embed="rId2">
            <a:alphaModFix/>
          </a:blip>
          <a:srcRect b="0" l="0" r="0" t="0"/>
          <a:stretch/>
        </p:blipFill>
        <p:spPr>
          <a:xfrm>
            <a:off x="0" y="853431"/>
            <a:ext cx="7302500" cy="6004569"/>
          </a:xfrm>
          <a:prstGeom prst="rect">
            <a:avLst/>
          </a:prstGeom>
          <a:noFill/>
          <a:ln>
            <a:noFill/>
          </a:ln>
        </p:spPr>
      </p:pic>
      <p:grpSp>
        <p:nvGrpSpPr>
          <p:cNvPr id="46" name="Google Shape;46;p7"/>
          <p:cNvGrpSpPr/>
          <p:nvPr/>
        </p:nvGrpSpPr>
        <p:grpSpPr>
          <a:xfrm>
            <a:off x="457200" y="442000"/>
            <a:ext cx="8235757" cy="5504790"/>
            <a:chOff x="457200" y="442000"/>
            <a:chExt cx="8235757" cy="5504790"/>
          </a:xfrm>
        </p:grpSpPr>
        <p:sp>
          <p:nvSpPr>
            <p:cNvPr id="47" name="Google Shape;47;p7"/>
            <p:cNvSpPr/>
            <p:nvPr/>
          </p:nvSpPr>
          <p:spPr>
            <a:xfrm>
              <a:off x="457200" y="1603390"/>
              <a:ext cx="7251192" cy="4343400"/>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48" name="Google Shape;48;p7"/>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grpSp>
      <p:sp>
        <p:nvSpPr>
          <p:cNvPr id="49" name="Google Shape;49;p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51" name="Google Shape;51;p7"/>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7"/>
          <p:cNvSpPr txBox="1"/>
          <p:nvPr/>
        </p:nvSpPr>
        <p:spPr>
          <a:xfrm>
            <a:off x="730189" y="4435420"/>
            <a:ext cx="4741737" cy="2279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showMasterSp="0">
  <p:cSld name="Title and Content Gray">
    <p:bg>
      <p:bgPr>
        <a:solidFill>
          <a:schemeClr val="dk1"/>
        </a:solidFill>
      </p:bgPr>
    </p:bg>
    <p:spTree>
      <p:nvGrpSpPr>
        <p:cNvPr id="53" name="Shape 53"/>
        <p:cNvGrpSpPr/>
        <p:nvPr/>
      </p:nvGrpSpPr>
      <p:grpSpPr>
        <a:xfrm>
          <a:off x="0" y="0"/>
          <a:ext cx="0" cy="0"/>
          <a:chOff x="0" y="0"/>
          <a:chExt cx="0" cy="0"/>
        </a:xfrm>
      </p:grpSpPr>
      <p:sp>
        <p:nvSpPr>
          <p:cNvPr id="54" name="Google Shape;54;p8"/>
          <p:cNvSpPr txBox="1"/>
          <p:nvPr>
            <p:ph type="title"/>
          </p:nvPr>
        </p:nvSpPr>
        <p:spPr>
          <a:xfrm>
            <a:off x="457200" y="318213"/>
            <a:ext cx="68580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457200" y="1288647"/>
            <a:ext cx="6858000" cy="4662786"/>
          </a:xfrm>
          <a:prstGeom prst="rect">
            <a:avLst/>
          </a:prstGeom>
          <a:noFill/>
          <a:ln>
            <a:noFill/>
          </a:ln>
        </p:spPr>
        <p:txBody>
          <a:bodyPr anchorCtr="0" anchor="t" bIns="45700" lIns="0" spcFirstLastPara="1" rIns="0" wrap="square" tIns="45700">
            <a:noAutofit/>
          </a:bodyPr>
          <a:lstStyle>
            <a:lvl1pPr indent="-228600" lvl="0" marL="457200" algn="l">
              <a:spcBef>
                <a:spcPts val="0"/>
              </a:spcBef>
              <a:spcAft>
                <a:spcPts val="0"/>
              </a:spcAft>
              <a:buClr>
                <a:schemeClr val="lt1"/>
              </a:buClr>
              <a:buSzPts val="2880"/>
              <a:buNone/>
              <a:defRPr sz="2400">
                <a:solidFill>
                  <a:schemeClr val="lt1"/>
                </a:solidFill>
              </a:defRPr>
            </a:lvl1pPr>
            <a:lvl2pPr indent="-228600" lvl="1" marL="914400" algn="l">
              <a:spcBef>
                <a:spcPts val="0"/>
              </a:spcBef>
              <a:spcAft>
                <a:spcPts val="0"/>
              </a:spcAft>
              <a:buClr>
                <a:schemeClr val="lt1"/>
              </a:buClr>
              <a:buSzPts val="2400"/>
              <a:buNone/>
              <a:defRPr sz="2400">
                <a:solidFill>
                  <a:schemeClr val="lt1"/>
                </a:solidFill>
              </a:defRPr>
            </a:lvl2pPr>
            <a:lvl3pPr indent="-228600" lvl="2" marL="1371600" algn="l">
              <a:spcBef>
                <a:spcPts val="0"/>
              </a:spcBef>
              <a:spcAft>
                <a:spcPts val="0"/>
              </a:spcAft>
              <a:buClr>
                <a:schemeClr val="lt1"/>
              </a:buClr>
              <a:buSzPts val="2400"/>
              <a:buNone/>
              <a:defRPr sz="2400">
                <a:solidFill>
                  <a:schemeClr val="lt1"/>
                </a:solidFill>
              </a:defRPr>
            </a:lvl3pPr>
            <a:lvl4pPr indent="-228600" lvl="3" marL="1828800" algn="l">
              <a:spcBef>
                <a:spcPts val="0"/>
              </a:spcBef>
              <a:spcAft>
                <a:spcPts val="0"/>
              </a:spcAft>
              <a:buClr>
                <a:schemeClr val="lt1"/>
              </a:buClr>
              <a:buSzPts val="2400"/>
              <a:buNone/>
              <a:defRPr sz="2400">
                <a:solidFill>
                  <a:schemeClr val="lt1"/>
                </a:solidFill>
              </a:defRPr>
            </a:lvl4pPr>
            <a:lvl5pPr indent="-228600" lvl="4" marL="2286000" algn="l">
              <a:spcBef>
                <a:spcPts val="0"/>
              </a:spcBef>
              <a:spcAft>
                <a:spcPts val="0"/>
              </a:spcAft>
              <a:buClr>
                <a:schemeClr val="lt1"/>
              </a:buClr>
              <a:buSzPts val="2400"/>
              <a:buNone/>
              <a:defRPr sz="2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sz="1200">
                <a:solidFill>
                  <a:srgbClr val="FFFFFF"/>
                </a:solidFill>
                <a:latin typeface="Times New Roman"/>
                <a:ea typeface="Times New Roman"/>
                <a:cs typeface="Times New Roman"/>
                <a:sym typeface="Times New Roman"/>
              </a:defRPr>
            </a:lvl1pPr>
            <a:lvl2pPr indent="0" lvl="1" marL="0" algn="l">
              <a:spcBef>
                <a:spcPts val="0"/>
              </a:spcBef>
              <a:spcAft>
                <a:spcPts val="0"/>
              </a:spcAft>
              <a:buNone/>
              <a:defRPr sz="1200">
                <a:solidFill>
                  <a:srgbClr val="FFFFFF"/>
                </a:solidFill>
                <a:latin typeface="Times New Roman"/>
                <a:ea typeface="Times New Roman"/>
                <a:cs typeface="Times New Roman"/>
                <a:sym typeface="Times New Roman"/>
              </a:defRPr>
            </a:lvl2pPr>
            <a:lvl3pPr indent="0" lvl="2" marL="0" algn="l">
              <a:spcBef>
                <a:spcPts val="0"/>
              </a:spcBef>
              <a:spcAft>
                <a:spcPts val="0"/>
              </a:spcAft>
              <a:buNone/>
              <a:defRPr sz="1200">
                <a:solidFill>
                  <a:srgbClr val="FFFFFF"/>
                </a:solidFill>
                <a:latin typeface="Times New Roman"/>
                <a:ea typeface="Times New Roman"/>
                <a:cs typeface="Times New Roman"/>
                <a:sym typeface="Times New Roman"/>
              </a:defRPr>
            </a:lvl3pPr>
            <a:lvl4pPr indent="0" lvl="3" marL="0" algn="l">
              <a:spcBef>
                <a:spcPts val="0"/>
              </a:spcBef>
              <a:spcAft>
                <a:spcPts val="0"/>
              </a:spcAft>
              <a:buNone/>
              <a:defRPr sz="1200">
                <a:solidFill>
                  <a:srgbClr val="FFFFFF"/>
                </a:solidFill>
                <a:latin typeface="Times New Roman"/>
                <a:ea typeface="Times New Roman"/>
                <a:cs typeface="Times New Roman"/>
                <a:sym typeface="Times New Roman"/>
              </a:defRPr>
            </a:lvl4pPr>
            <a:lvl5pPr indent="0" lvl="4" marL="0" algn="l">
              <a:spcBef>
                <a:spcPts val="0"/>
              </a:spcBef>
              <a:spcAft>
                <a:spcPts val="0"/>
              </a:spcAft>
              <a:buNone/>
              <a:defRPr sz="1200">
                <a:solidFill>
                  <a:srgbClr val="FFFFFF"/>
                </a:solidFill>
                <a:latin typeface="Times New Roman"/>
                <a:ea typeface="Times New Roman"/>
                <a:cs typeface="Times New Roman"/>
                <a:sym typeface="Times New Roman"/>
              </a:defRPr>
            </a:lvl5pPr>
            <a:lvl6pPr indent="0" lvl="5" marL="0" algn="l">
              <a:spcBef>
                <a:spcPts val="0"/>
              </a:spcBef>
              <a:spcAft>
                <a:spcPts val="0"/>
              </a:spcAft>
              <a:buNone/>
              <a:defRPr sz="1200">
                <a:solidFill>
                  <a:srgbClr val="FFFFFF"/>
                </a:solidFill>
                <a:latin typeface="Times New Roman"/>
                <a:ea typeface="Times New Roman"/>
                <a:cs typeface="Times New Roman"/>
                <a:sym typeface="Times New Roman"/>
              </a:defRPr>
            </a:lvl6pPr>
            <a:lvl7pPr indent="0" lvl="6" marL="0" algn="l">
              <a:spcBef>
                <a:spcPts val="0"/>
              </a:spcBef>
              <a:spcAft>
                <a:spcPts val="0"/>
              </a:spcAft>
              <a:buNone/>
              <a:defRPr sz="1200">
                <a:solidFill>
                  <a:srgbClr val="FFFFFF"/>
                </a:solidFill>
                <a:latin typeface="Times New Roman"/>
                <a:ea typeface="Times New Roman"/>
                <a:cs typeface="Times New Roman"/>
                <a:sym typeface="Times New Roman"/>
              </a:defRPr>
            </a:lvl7pPr>
            <a:lvl8pPr indent="0" lvl="7" marL="0" algn="l">
              <a:spcBef>
                <a:spcPts val="0"/>
              </a:spcBef>
              <a:spcAft>
                <a:spcPts val="0"/>
              </a:spcAft>
              <a:buNone/>
              <a:defRPr sz="1200">
                <a:solidFill>
                  <a:srgbClr val="FFFFFF"/>
                </a:solidFill>
                <a:latin typeface="Times New Roman"/>
                <a:ea typeface="Times New Roman"/>
                <a:cs typeface="Times New Roman"/>
                <a:sym typeface="Times New Roman"/>
              </a:defRPr>
            </a:lvl8pPr>
            <a:lvl9pPr indent="0" lvl="8" marL="0" algn="l">
              <a:spcBef>
                <a:spcPts val="0"/>
              </a:spcBef>
              <a:spcAft>
                <a:spcPts val="0"/>
              </a:spcAft>
              <a:buNone/>
              <a:defRPr sz="1200">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 w.png" id="57" name="Google Shape;57;p8"/>
          <p:cNvPicPr preferRelativeResize="0"/>
          <p:nvPr/>
        </p:nvPicPr>
        <p:blipFill rotWithShape="1">
          <a:blip r:embed="rId2">
            <a:alphaModFix/>
          </a:blip>
          <a:srcRect b="0" l="0" r="0" t="0"/>
          <a:stretch/>
        </p:blipFill>
        <p:spPr>
          <a:xfrm>
            <a:off x="6818573" y="6398708"/>
            <a:ext cx="1917646" cy="349137"/>
          </a:xfrm>
          <a:prstGeom prst="rect">
            <a:avLst/>
          </a:prstGeom>
          <a:noFill/>
          <a:ln>
            <a:noFill/>
          </a:ln>
        </p:spPr>
      </p:pic>
      <p:sp>
        <p:nvSpPr>
          <p:cNvPr id="58" name="Google Shape;58;p8"/>
          <p:cNvSpPr/>
          <p:nvPr/>
        </p:nvSpPr>
        <p:spPr>
          <a:xfrm>
            <a:off x="0" y="0"/>
            <a:ext cx="6775704" cy="173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59" name="Google Shape;59;p8"/>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9"/>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9"/>
          <p:cNvSpPr txBox="1"/>
          <p:nvPr>
            <p:ph idx="3" type="body"/>
          </p:nvPr>
        </p:nvSpPr>
        <p:spPr>
          <a:xfrm>
            <a:off x="4686300" y="1146175"/>
            <a:ext cx="400050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9"/>
          <p:cNvSpPr txBox="1"/>
          <p:nvPr>
            <p:ph idx="4" type="body"/>
          </p:nvPr>
        </p:nvSpPr>
        <p:spPr>
          <a:xfrm>
            <a:off x="4686300" y="1785937"/>
            <a:ext cx="400050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marR="0" rtl="0" algn="l">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www.hmhco.com/content/science/sciencedimensions/na/gr9-12/ete_biology_9780544535855_/book_pages/OPS/s9ml/glossary.xhtml#key-55e0c7f52aa24c9d8840b229c42d0fdse" TargetMode="Externa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hmhco.com/content/science/sciencedimensions/na/gr9-12/ete_biology_9780544535855_/book_pages/OPS/s9ml/glossary.xhtml#key-b5669e98c26a4530a53dskfj7cf0469adzn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hyperlink" Target="https://www.hmhco.com/content/science/sciencedimensions/na/gr9-12/ete_biology_9780544535855_/book_pages/OPS/s9ml/glossary.xhtml#key-1c22a258dfbe43889f30dc71eeeebd34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627723" y="1787235"/>
            <a:ext cx="6400800" cy="2701637"/>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FFFFF"/>
              </a:buClr>
              <a:buSzPts val="3840"/>
              <a:buNone/>
            </a:pPr>
            <a:r>
              <a:rPr i="1" lang="en-US" sz="3200">
                <a:latin typeface="Cambria"/>
                <a:ea typeface="Cambria"/>
                <a:cs typeface="Cambria"/>
                <a:sym typeface="Cambria"/>
              </a:rPr>
              <a:t>HMH Science Dimensions</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Biology</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Unit 5: Cells:  Stability and Change </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Lesson 1:  The Cell Cycle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0"/>
          <p:cNvPicPr preferRelativeResize="0"/>
          <p:nvPr/>
        </p:nvPicPr>
        <p:blipFill rotWithShape="1">
          <a:blip r:embed="rId3">
            <a:alphaModFix/>
          </a:blip>
          <a:srcRect b="0" l="0" r="0" t="0"/>
          <a:stretch/>
        </p:blipFill>
        <p:spPr>
          <a:xfrm>
            <a:off x="191557" y="1640186"/>
            <a:ext cx="4761443" cy="2363294"/>
          </a:xfrm>
          <a:prstGeom prst="rect">
            <a:avLst/>
          </a:prstGeom>
          <a:noFill/>
          <a:ln>
            <a:noFill/>
          </a:ln>
        </p:spPr>
      </p:pic>
      <p:sp>
        <p:nvSpPr>
          <p:cNvPr id="216" name="Google Shape;216;p3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7" name="Google Shape;217;p30"/>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Factors Affecting Cell Growth</a:t>
            </a:r>
            <a:endParaRPr/>
          </a:p>
          <a:p>
            <a:pPr indent="0" lvl="0" marL="0" marR="0" rtl="0" algn="l">
              <a:spcBef>
                <a:spcPts val="0"/>
              </a:spcBef>
              <a:spcAft>
                <a:spcPts val="0"/>
              </a:spcAft>
              <a:buClr>
                <a:schemeClr val="accent6"/>
              </a:buClr>
              <a:buSzPts val="2800"/>
              <a:buFont typeface="Cambria"/>
              <a:buNone/>
            </a:pPr>
            <a:r>
              <a:rPr b="1" lang="en-US" sz="2800">
                <a:solidFill>
                  <a:schemeClr val="accent6"/>
                </a:solidFill>
                <a:latin typeface="Cambria"/>
                <a:ea typeface="Cambria"/>
                <a:cs typeface="Cambria"/>
                <a:sym typeface="Cambria"/>
              </a:rPr>
              <a:t>Calculating Cell Size</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18" name="Google Shape;218;p30"/>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19" name="Google Shape;219;p3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
        <p:nvSpPr>
          <p:cNvPr id="220" name="Google Shape;220;p30"/>
          <p:cNvSpPr/>
          <p:nvPr/>
        </p:nvSpPr>
        <p:spPr>
          <a:xfrm>
            <a:off x="311099" y="4404422"/>
            <a:ext cx="8185747"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93B3C"/>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Describe the pattern you observe in the surface area-to-volume ratios as the cell gets larger.</a:t>
            </a:r>
            <a:endParaRPr/>
          </a:p>
        </p:txBody>
      </p:sp>
      <p:pic>
        <p:nvPicPr>
          <p:cNvPr descr="A drawing of a person&#10;&#10;Description automatically generated" id="221" name="Google Shape;221;p30"/>
          <p:cNvPicPr preferRelativeResize="0"/>
          <p:nvPr/>
        </p:nvPicPr>
        <p:blipFill rotWithShape="1">
          <a:blip r:embed="rId4">
            <a:alphaModFix/>
          </a:blip>
          <a:srcRect b="0" l="0" r="0" t="0"/>
          <a:stretch/>
        </p:blipFill>
        <p:spPr>
          <a:xfrm>
            <a:off x="8358556" y="420945"/>
            <a:ext cx="474345" cy="526415"/>
          </a:xfrm>
          <a:prstGeom prst="rect">
            <a:avLst/>
          </a:prstGeom>
          <a:noFill/>
          <a:ln>
            <a:noFill/>
          </a:ln>
        </p:spPr>
      </p:pic>
      <p:sp>
        <p:nvSpPr>
          <p:cNvPr id="222" name="Google Shape;222;p30"/>
          <p:cNvSpPr/>
          <p:nvPr/>
        </p:nvSpPr>
        <p:spPr>
          <a:xfrm>
            <a:off x="5418139" y="1536174"/>
            <a:ext cx="3258607"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93B3C"/>
                </a:solidFill>
                <a:latin typeface="Cambria"/>
                <a:ea typeface="Cambria"/>
                <a:cs typeface="Cambria"/>
                <a:sym typeface="Cambria"/>
              </a:rPr>
              <a:t>Calculate the surface area and volume for Cell B and Cell C.</a:t>
            </a:r>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What is the surface area-to-volume ratio for each cell?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Factors Affecting Cell Growth</a:t>
            </a:r>
            <a:br>
              <a:rPr lang="en-US">
                <a:solidFill>
                  <a:srgbClr val="F2A900"/>
                </a:solidFill>
                <a:latin typeface="Cambria"/>
                <a:ea typeface="Cambria"/>
                <a:cs typeface="Cambria"/>
                <a:sym typeface="Cambria"/>
              </a:rPr>
            </a:br>
            <a:r>
              <a:rPr lang="en-US">
                <a:solidFill>
                  <a:srgbClr val="F2A900"/>
                </a:solidFill>
                <a:latin typeface="Cambria"/>
                <a:ea typeface="Cambria"/>
                <a:cs typeface="Cambria"/>
                <a:sym typeface="Cambria"/>
              </a:rPr>
              <a:t> </a:t>
            </a:r>
            <a:endParaRPr/>
          </a:p>
        </p:txBody>
      </p:sp>
      <p:sp>
        <p:nvSpPr>
          <p:cNvPr id="230" name="Google Shape;230;p3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1" name="Google Shape;231;p31"/>
          <p:cNvSpPr/>
          <p:nvPr/>
        </p:nvSpPr>
        <p:spPr>
          <a:xfrm>
            <a:off x="4190761" y="2454507"/>
            <a:ext cx="4665372" cy="23698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p:txBody>
      </p:sp>
      <p:sp>
        <p:nvSpPr>
          <p:cNvPr id="232" name="Google Shape;232;p31"/>
          <p:cNvSpPr/>
          <p:nvPr/>
        </p:nvSpPr>
        <p:spPr>
          <a:xfrm>
            <a:off x="327142" y="835627"/>
            <a:ext cx="8229600" cy="67403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rgbClr val="4C4E50"/>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No matter how materials move across the membrane, they must be transported in adequate amounts and with adequate speed to maintain homeostasis.</a:t>
            </a:r>
            <a:endParaRPr/>
          </a:p>
          <a:p>
            <a:pPr indent="-190500" lvl="0" marL="342900" marR="0" rtl="0" algn="l">
              <a:spcBef>
                <a:spcPts val="0"/>
              </a:spcBef>
              <a:spcAft>
                <a:spcPts val="0"/>
              </a:spcAft>
              <a:buClr>
                <a:schemeClr val="dk1"/>
              </a:buClr>
              <a:buSzPts val="2400"/>
              <a:buFont typeface="Arial"/>
              <a:buNone/>
            </a:pPr>
            <a:r>
              <a:t/>
            </a:r>
            <a:endParaRPr sz="2400">
              <a:solidFill>
                <a:srgbClr val="4C4E50"/>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To maintain a suitable cell size, growth and division must be coordinated.</a:t>
            </a:r>
            <a:endParaRPr/>
          </a:p>
          <a:p>
            <a:pPr indent="-190500" lvl="0" marL="342900" marR="0" rtl="0" algn="l">
              <a:spcBef>
                <a:spcPts val="0"/>
              </a:spcBef>
              <a:spcAft>
                <a:spcPts val="0"/>
              </a:spcAft>
              <a:buClr>
                <a:schemeClr val="dk1"/>
              </a:buClr>
              <a:buSzPts val="2400"/>
              <a:buFont typeface="Arial"/>
              <a:buNone/>
            </a:pPr>
            <a:r>
              <a:t/>
            </a:r>
            <a:endParaRPr sz="2400">
              <a:solidFill>
                <a:srgbClr val="4C4E50"/>
              </a:solidFill>
              <a:latin typeface="Cambria"/>
              <a:ea typeface="Cambria"/>
              <a:cs typeface="Cambria"/>
              <a:sym typeface="Cambria"/>
            </a:endParaRPr>
          </a:p>
          <a:p>
            <a:pPr indent="0" lvl="0" marL="0" marR="0" rtl="0" algn="l">
              <a:spcBef>
                <a:spcPts val="0"/>
              </a:spcBef>
              <a:spcAft>
                <a:spcPts val="0"/>
              </a:spcAft>
              <a:buNone/>
            </a:pPr>
            <a:r>
              <a:t/>
            </a:r>
            <a:endParaRPr sz="2400">
              <a:solidFill>
                <a:srgbClr val="4C4E50"/>
              </a:solidFill>
              <a:latin typeface="Cambria"/>
              <a:ea typeface="Cambria"/>
              <a:cs typeface="Cambria"/>
              <a:sym typeface="Cambria"/>
            </a:endParaRPr>
          </a:p>
          <a:p>
            <a:pPr indent="0" lvl="0" marL="0" marR="0" rtl="0" algn="l">
              <a:spcBef>
                <a:spcPts val="0"/>
              </a:spcBef>
              <a:spcAft>
                <a:spcPts val="0"/>
              </a:spcAft>
              <a:buNone/>
            </a:pPr>
            <a:r>
              <a:rPr b="1" lang="en-US" sz="2400">
                <a:solidFill>
                  <a:srgbClr val="4C4E50"/>
                </a:solidFill>
                <a:latin typeface="Cambria"/>
                <a:ea typeface="Cambria"/>
                <a:cs typeface="Cambria"/>
                <a:sym typeface="Cambria"/>
              </a:rPr>
              <a:t>Make a claim for why cells must stay within a certain size range in order to maintain homeostasis.  </a:t>
            </a:r>
            <a:endParaRPr/>
          </a:p>
          <a:p>
            <a:pPr indent="0" lvl="0" marL="0" marR="0" rtl="0" algn="l">
              <a:spcBef>
                <a:spcPts val="0"/>
              </a:spcBef>
              <a:spcAft>
                <a:spcPts val="0"/>
              </a:spcAft>
              <a:buNone/>
            </a:pPr>
            <a:r>
              <a:t/>
            </a:r>
            <a:endParaRPr b="1" sz="2400">
              <a:solidFill>
                <a:srgbClr val="4C4E50"/>
              </a:solidFill>
              <a:latin typeface="Cambria"/>
              <a:ea typeface="Cambria"/>
              <a:cs typeface="Cambria"/>
              <a:sym typeface="Cambria"/>
            </a:endParaRPr>
          </a:p>
          <a:p>
            <a:pPr indent="0" lvl="0" marL="0" marR="0" rtl="0" algn="l">
              <a:spcBef>
                <a:spcPts val="0"/>
              </a:spcBef>
              <a:spcAft>
                <a:spcPts val="0"/>
              </a:spcAft>
              <a:buNone/>
            </a:pPr>
            <a:r>
              <a:rPr b="1" lang="en-US" sz="2400">
                <a:solidFill>
                  <a:srgbClr val="4C4E50"/>
                </a:solidFill>
                <a:latin typeface="Cambria"/>
                <a:ea typeface="Cambria"/>
                <a:cs typeface="Cambria"/>
                <a:sym typeface="Cambria"/>
              </a:rPr>
              <a:t>Explain how surface area and volume are related to this phenomenon.</a:t>
            </a:r>
            <a:endParaRPr/>
          </a:p>
          <a:p>
            <a:pPr indent="0" lvl="0" marL="0" marR="0" rtl="0" algn="l">
              <a:spcBef>
                <a:spcPts val="0"/>
              </a:spcBef>
              <a:spcAft>
                <a:spcPts val="0"/>
              </a:spcAft>
              <a:buNone/>
            </a:pPr>
            <a:r>
              <a:t/>
            </a:r>
            <a:endParaRPr b="1" sz="2500">
              <a:solidFill>
                <a:srgbClr val="4C4E50"/>
              </a:solidFill>
              <a:latin typeface="Cambria"/>
              <a:ea typeface="Cambria"/>
              <a:cs typeface="Cambria"/>
              <a:sym typeface="Cambria"/>
            </a:endParaRPr>
          </a:p>
          <a:p>
            <a:pPr indent="0" lvl="0" marL="0" marR="0" rtl="0" algn="l">
              <a:spcBef>
                <a:spcPts val="0"/>
              </a:spcBef>
              <a:spcAft>
                <a:spcPts val="0"/>
              </a:spcAft>
              <a:buNone/>
            </a:pPr>
            <a:r>
              <a:t/>
            </a:r>
            <a:endParaRPr sz="25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500">
              <a:solidFill>
                <a:srgbClr val="4C4E50"/>
              </a:solidFill>
              <a:latin typeface="Cambria"/>
              <a:ea typeface="Cambria"/>
              <a:cs typeface="Cambria"/>
              <a:sym typeface="Cambria"/>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p:txBody>
      </p:sp>
      <p:sp>
        <p:nvSpPr>
          <p:cNvPr id="233" name="Google Shape;233;p3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Factors Affecting Cell Growth</a:t>
            </a:r>
            <a:br>
              <a:rPr lang="en-US">
                <a:solidFill>
                  <a:srgbClr val="F2A900"/>
                </a:solidFill>
                <a:latin typeface="Cambria"/>
                <a:ea typeface="Cambria"/>
                <a:cs typeface="Cambria"/>
                <a:sym typeface="Cambria"/>
              </a:rPr>
            </a:br>
            <a:r>
              <a:rPr lang="en-US">
                <a:solidFill>
                  <a:srgbClr val="0070C0"/>
                </a:solidFill>
                <a:latin typeface="Cambria"/>
                <a:ea typeface="Cambria"/>
                <a:cs typeface="Cambria"/>
                <a:sym typeface="Cambria"/>
              </a:rPr>
              <a:t>Hands-On Lab: Modeling Cell Surface Area-to Volume Ratio</a:t>
            </a:r>
            <a:endParaRPr/>
          </a:p>
        </p:txBody>
      </p:sp>
      <p:sp>
        <p:nvSpPr>
          <p:cNvPr id="241" name="Google Shape;241;p3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2" name="Google Shape;242;p32"/>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243" name="Google Shape;243;p32"/>
          <p:cNvSpPr txBox="1"/>
          <p:nvPr/>
        </p:nvSpPr>
        <p:spPr>
          <a:xfrm>
            <a:off x="1984663" y="2312252"/>
            <a:ext cx="5174674"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Use model cells to investigate how a cell's size affects its ability to transport materials across the membrane and maintain homeostasis.</a:t>
            </a:r>
            <a:endParaRPr b="1" sz="2500">
              <a:solidFill>
                <a:schemeClr val="dk1"/>
              </a:solidFill>
              <a:latin typeface="Cambria"/>
              <a:ea typeface="Cambria"/>
              <a:cs typeface="Cambria"/>
              <a:sym typeface="Cambria"/>
            </a:endParaRPr>
          </a:p>
        </p:txBody>
      </p:sp>
      <p:sp>
        <p:nvSpPr>
          <p:cNvPr id="244" name="Google Shape;244;p3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pic>
        <p:nvPicPr>
          <p:cNvPr id="245" name="Google Shape;245;p32"/>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3" name="Google Shape;253;p33"/>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Affecting Cell Growth</a:t>
            </a:r>
            <a:endParaRPr/>
          </a:p>
        </p:txBody>
      </p:sp>
      <p:sp>
        <p:nvSpPr>
          <p:cNvPr id="254" name="Google Shape;254;p33"/>
          <p:cNvSpPr/>
          <p:nvPr/>
        </p:nvSpPr>
        <p:spPr>
          <a:xfrm>
            <a:off x="311099" y="4105612"/>
            <a:ext cx="8415866" cy="16312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0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000">
                <a:solidFill>
                  <a:schemeClr val="dk1"/>
                </a:solidFill>
                <a:latin typeface="Cambria"/>
                <a:ea typeface="Cambria"/>
                <a:cs typeface="Cambria"/>
                <a:sym typeface="Cambria"/>
              </a:rPr>
              <a:t>Create a graphic organizer to describe the different factors that influence cell division.  Include information related to the cell cycle, rates of cell division, cell size, and internal and external factors.</a:t>
            </a:r>
            <a:endParaRPr/>
          </a:p>
        </p:txBody>
      </p:sp>
      <p:sp>
        <p:nvSpPr>
          <p:cNvPr id="255" name="Google Shape;255;p3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pic>
        <p:nvPicPr>
          <p:cNvPr descr="A drawing of a person&#10;&#10;Description automatically generated" id="256" name="Google Shape;256;p3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257" name="Google Shape;257;p33"/>
          <p:cNvSpPr txBox="1"/>
          <p:nvPr/>
        </p:nvSpPr>
        <p:spPr>
          <a:xfrm>
            <a:off x="287354" y="1121172"/>
            <a:ext cx="8439611" cy="329320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Regulating Cell Division - </a:t>
            </a:r>
            <a:r>
              <a:rPr lang="en-US" sz="2000">
                <a:solidFill>
                  <a:schemeClr val="dk1"/>
                </a:solidFill>
                <a:latin typeface="Times New Roman"/>
                <a:ea typeface="Times New Roman"/>
                <a:cs typeface="Times New Roman"/>
                <a:sym typeface="Times New Roman"/>
              </a:rPr>
              <a:t>both internal and external factors work together to control when and how often a cell divides.</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Internal factors come from inside the cell and include several types of molecules found in the cytoplasm. </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External factors come from outside the cell, either from nearby cells or from another part of the organism's body.</a:t>
            </a:r>
            <a:endParaRPr sz="2000">
              <a:solidFill>
                <a:schemeClr val="dk1"/>
              </a:solidFill>
              <a:latin typeface="Cambria"/>
              <a:ea typeface="Cambria"/>
              <a:cs typeface="Cambria"/>
              <a:sym typeface="Cambria"/>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5" name="Google Shape;265;p34"/>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Affecting Cell Growth</a:t>
            </a:r>
            <a:endParaRPr/>
          </a:p>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a:t>
            </a:r>
            <a:endParaRPr/>
          </a:p>
        </p:txBody>
      </p:sp>
      <p:sp>
        <p:nvSpPr>
          <p:cNvPr id="266" name="Google Shape;266;p34"/>
          <p:cNvSpPr/>
          <p:nvPr/>
        </p:nvSpPr>
        <p:spPr>
          <a:xfrm>
            <a:off x="5590652" y="1553689"/>
            <a:ext cx="2966090" cy="30469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Programmed cell death is known as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apoptosis</a:t>
            </a:r>
            <a:r>
              <a:rPr lang="en-US" sz="2400">
                <a:solidFill>
                  <a:schemeClr val="dk1"/>
                </a:solidFill>
                <a:latin typeface="Cambria"/>
                <a:ea typeface="Cambria"/>
                <a:cs typeface="Cambria"/>
                <a:sym typeface="Cambria"/>
              </a:rPr>
              <a:t>, and it occurs when internal or external signals activate genes that help produce self-destructive enzymes.</a:t>
            </a:r>
            <a:endParaRPr sz="2400">
              <a:solidFill>
                <a:schemeClr val="dk1"/>
              </a:solidFill>
              <a:latin typeface="Cambria"/>
              <a:ea typeface="Cambria"/>
              <a:cs typeface="Cambria"/>
              <a:sym typeface="Cambria"/>
            </a:endParaRPr>
          </a:p>
        </p:txBody>
      </p:sp>
      <p:sp>
        <p:nvSpPr>
          <p:cNvPr id="267" name="Google Shape;267;p3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pic>
        <p:nvPicPr>
          <p:cNvPr id="268" name="Google Shape;268;p34"/>
          <p:cNvPicPr preferRelativeResize="0"/>
          <p:nvPr/>
        </p:nvPicPr>
        <p:blipFill rotWithShape="1">
          <a:blip r:embed="rId4">
            <a:alphaModFix/>
          </a:blip>
          <a:srcRect b="0" l="0" r="0" t="0"/>
          <a:stretch/>
        </p:blipFill>
        <p:spPr>
          <a:xfrm>
            <a:off x="311099" y="1388233"/>
            <a:ext cx="4506064" cy="3377899"/>
          </a:xfrm>
          <a:prstGeom prst="rect">
            <a:avLst/>
          </a:prstGeom>
          <a:noFill/>
          <a:ln>
            <a:noFill/>
          </a:ln>
        </p:spPr>
      </p:pic>
      <p:sp>
        <p:nvSpPr>
          <p:cNvPr id="269" name="Google Shape;269;p34"/>
          <p:cNvSpPr/>
          <p:nvPr/>
        </p:nvSpPr>
        <p:spPr>
          <a:xfrm>
            <a:off x="311099" y="4106108"/>
            <a:ext cx="7991859"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 </a:t>
            </a:r>
            <a:endParaRPr sz="2400">
              <a:solidFill>
                <a:schemeClr val="dk1"/>
              </a:solidFill>
              <a:latin typeface="Cambria"/>
              <a:ea typeface="Cambria"/>
              <a:cs typeface="Cambria"/>
              <a:sym typeface="Cambria"/>
            </a:endParaRPr>
          </a:p>
        </p:txBody>
      </p:sp>
      <p:sp>
        <p:nvSpPr>
          <p:cNvPr id="270" name="Google Shape;270;p34"/>
          <p:cNvSpPr txBox="1"/>
          <p:nvPr/>
        </p:nvSpPr>
        <p:spPr>
          <a:xfrm>
            <a:off x="383160" y="4961935"/>
            <a:ext cx="436194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mbria"/>
                <a:ea typeface="Cambria"/>
                <a:cs typeface="Cambria"/>
                <a:sym typeface="Cambria"/>
              </a:rPr>
              <a:t>In early stages of development, human embryos have webbing between their fingers and toes.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8" name="Google Shape;278;p35"/>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Affecting Cell Growth</a:t>
            </a:r>
            <a:endParaRPr/>
          </a:p>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a:t>
            </a:r>
            <a:endParaRPr/>
          </a:p>
        </p:txBody>
      </p:sp>
      <p:sp>
        <p:nvSpPr>
          <p:cNvPr id="279" name="Google Shape;279;p35"/>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80" name="Google Shape;280;p3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
        <p:nvSpPr>
          <p:cNvPr id="281" name="Google Shape;281;p35"/>
          <p:cNvSpPr/>
          <p:nvPr/>
        </p:nvSpPr>
        <p:spPr>
          <a:xfrm>
            <a:off x="311099" y="1121172"/>
            <a:ext cx="7991859"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COLLABORATE</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Human embryos have webbed digits (fingers and toes) early in their development. The cells between the digits undergo apoptosis during later stages of development. With a partner, draw a model to show how apoptosis leads to changes in the structure of digits during later stages of development.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9" name="Google Shape;289;p36"/>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Affecting Cell Growth</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90" name="Google Shape;290;p36"/>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91" name="Google Shape;291;p3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pic>
        <p:nvPicPr>
          <p:cNvPr id="292" name="Google Shape;292;p36"/>
          <p:cNvPicPr preferRelativeResize="0"/>
          <p:nvPr/>
        </p:nvPicPr>
        <p:blipFill rotWithShape="1">
          <a:blip r:embed="rId3">
            <a:alphaModFix/>
          </a:blip>
          <a:srcRect b="0" l="0" r="0" t="0"/>
          <a:stretch/>
        </p:blipFill>
        <p:spPr>
          <a:xfrm>
            <a:off x="4937775" y="846622"/>
            <a:ext cx="3278028" cy="2457321"/>
          </a:xfrm>
          <a:prstGeom prst="rect">
            <a:avLst/>
          </a:prstGeom>
          <a:noFill/>
          <a:ln>
            <a:noFill/>
          </a:ln>
        </p:spPr>
      </p:pic>
      <p:pic>
        <p:nvPicPr>
          <p:cNvPr id="293" name="Google Shape;293;p36"/>
          <p:cNvPicPr preferRelativeResize="0"/>
          <p:nvPr/>
        </p:nvPicPr>
        <p:blipFill rotWithShape="1">
          <a:blip r:embed="rId4">
            <a:alphaModFix/>
          </a:blip>
          <a:srcRect b="0" l="0" r="0" t="0"/>
          <a:stretch/>
        </p:blipFill>
        <p:spPr>
          <a:xfrm>
            <a:off x="578960" y="971679"/>
            <a:ext cx="3276428" cy="2457321"/>
          </a:xfrm>
          <a:prstGeom prst="rect">
            <a:avLst/>
          </a:prstGeom>
          <a:noFill/>
          <a:ln>
            <a:noFill/>
          </a:ln>
        </p:spPr>
      </p:pic>
      <p:sp>
        <p:nvSpPr>
          <p:cNvPr id="294" name="Google Shape;294;p36"/>
          <p:cNvSpPr/>
          <p:nvPr/>
        </p:nvSpPr>
        <p:spPr>
          <a:xfrm>
            <a:off x="651095" y="3475627"/>
            <a:ext cx="7668319"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55595B"/>
                </a:solidFill>
                <a:latin typeface="Cambria"/>
                <a:ea typeface="Cambria"/>
                <a:cs typeface="Cambria"/>
                <a:sym typeface="Cambria"/>
              </a:rPr>
              <a:t>Normal animal cells respond to external factors and stop dividing when they touch each other. Cancer cells fail to respond to these factors. The cancerous growth shown here is a form of skin cancer called melanoma.</a:t>
            </a:r>
            <a:endParaRPr/>
          </a:p>
          <a:p>
            <a:pPr indent="0" lvl="0" marL="0" marR="0" rtl="0" algn="l">
              <a:spcBef>
                <a:spcPts val="0"/>
              </a:spcBef>
              <a:spcAft>
                <a:spcPts val="0"/>
              </a:spcAft>
              <a:buNone/>
            </a:pPr>
            <a:r>
              <a:t/>
            </a:r>
            <a:endParaRPr sz="2400">
              <a:solidFill>
                <a:srgbClr val="55595B"/>
              </a:solidFill>
              <a:latin typeface="Cambria"/>
              <a:ea typeface="Cambria"/>
              <a:cs typeface="Cambria"/>
              <a:sym typeface="Cambria"/>
            </a:endParaRPr>
          </a:p>
          <a:p>
            <a:pPr indent="0" lvl="0" marL="0" marR="0" rtl="0" algn="l">
              <a:spcBef>
                <a:spcPts val="0"/>
              </a:spcBef>
              <a:spcAft>
                <a:spcPts val="0"/>
              </a:spcAft>
              <a:buNone/>
            </a:pPr>
            <a:r>
              <a:rPr b="1" lang="en-US" sz="2400">
                <a:solidFill>
                  <a:srgbClr val="55595B"/>
                </a:solidFill>
                <a:latin typeface="Cambria"/>
                <a:ea typeface="Cambria"/>
                <a:cs typeface="Cambria"/>
                <a:sym typeface="Cambria"/>
              </a:rPr>
              <a:t>Describe the differences in the normal cells and the cancerous cells shown.</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2" name="Google Shape;302;p37"/>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Affecting Cell Growth</a:t>
            </a:r>
            <a:br>
              <a:rPr b="1" lang="en-US" sz="2800">
                <a:solidFill>
                  <a:srgbClr val="F2A900"/>
                </a:solidFill>
                <a:latin typeface="Cambria"/>
                <a:ea typeface="Cambria"/>
                <a:cs typeface="Cambria"/>
                <a:sym typeface="Cambria"/>
              </a:rPr>
            </a:br>
            <a:r>
              <a:rPr b="1" lang="en-US" sz="2800">
                <a:solidFill>
                  <a:srgbClr val="F2A900"/>
                </a:solidFill>
                <a:latin typeface="Cambria"/>
                <a:ea typeface="Cambria"/>
                <a:cs typeface="Cambria"/>
                <a:sym typeface="Cambria"/>
              </a:rPr>
              <a:t> </a:t>
            </a:r>
            <a:endParaRPr/>
          </a:p>
        </p:txBody>
      </p:sp>
      <p:sp>
        <p:nvSpPr>
          <p:cNvPr id="303" name="Google Shape;303;p3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
        <p:nvSpPr>
          <p:cNvPr id="304" name="Google Shape;304;p37"/>
          <p:cNvSpPr txBox="1"/>
          <p:nvPr/>
        </p:nvSpPr>
        <p:spPr>
          <a:xfrm>
            <a:off x="311099" y="1671831"/>
            <a:ext cx="80772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ANALYZE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 sensory neuron serving the toe of a giraffe has an average length of nearly 4.6 meters.  Use what you have learned about cell surface area and volume to explain how this cell can function properly.</a:t>
            </a:r>
            <a:endParaRPr/>
          </a:p>
        </p:txBody>
      </p:sp>
      <p:pic>
        <p:nvPicPr>
          <p:cNvPr descr="A drawing of a person&#10;&#10;Description automatically generated" id="305" name="Google Shape;305;p3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3" name="Google Shape;313;p38"/>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A Brief History of Cell Theory</a:t>
            </a:r>
            <a:br>
              <a:rPr b="1" lang="en-US" sz="2800">
                <a:solidFill>
                  <a:srgbClr val="F2A900"/>
                </a:solidFill>
                <a:latin typeface="Cambria"/>
                <a:ea typeface="Cambria"/>
                <a:cs typeface="Cambria"/>
                <a:sym typeface="Cambria"/>
              </a:rPr>
            </a:br>
            <a:r>
              <a:rPr b="1" lang="en-US" sz="2800">
                <a:solidFill>
                  <a:srgbClr val="F2A900"/>
                </a:solidFill>
                <a:latin typeface="Cambria"/>
                <a:ea typeface="Cambria"/>
                <a:cs typeface="Cambria"/>
                <a:sym typeface="Cambria"/>
              </a:rPr>
              <a:t> </a:t>
            </a:r>
            <a:endParaRPr/>
          </a:p>
        </p:txBody>
      </p:sp>
      <p:sp>
        <p:nvSpPr>
          <p:cNvPr id="314" name="Google Shape;314;p38"/>
          <p:cNvSpPr/>
          <p:nvPr/>
        </p:nvSpPr>
        <p:spPr>
          <a:xfrm>
            <a:off x="311099" y="4536789"/>
            <a:ext cx="8151582" cy="16312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Advances in which fields most likely influenced changes in microscope technology?</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p:txBody>
      </p:sp>
      <p:sp>
        <p:nvSpPr>
          <p:cNvPr id="315" name="Google Shape;315;p3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
        <p:nvSpPr>
          <p:cNvPr descr="https://www.hmhco.com/content/science/sciencedimensions/na/gr9-12/ete_biology_9780544535855_/book_pages/OPS/img/cards/bi_cnlese811966_357p_358p.jpg" id="316" name="Google Shape;316;p38"/>
          <p:cNvSpPr/>
          <p:nvPr/>
        </p:nvSpPr>
        <p:spPr>
          <a:xfrm>
            <a:off x="1392195" y="3276599"/>
            <a:ext cx="3332205" cy="33322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317" name="Google Shape;317;p38"/>
          <p:cNvPicPr preferRelativeResize="0"/>
          <p:nvPr/>
        </p:nvPicPr>
        <p:blipFill rotWithShape="1">
          <a:blip r:embed="rId3">
            <a:alphaModFix/>
          </a:blip>
          <a:srcRect b="0" l="0" r="0" t="0"/>
          <a:stretch/>
        </p:blipFill>
        <p:spPr>
          <a:xfrm>
            <a:off x="405160" y="930357"/>
            <a:ext cx="3761549" cy="2819785"/>
          </a:xfrm>
          <a:prstGeom prst="rect">
            <a:avLst/>
          </a:prstGeom>
          <a:noFill/>
          <a:ln>
            <a:noFill/>
          </a:ln>
        </p:spPr>
      </p:pic>
      <p:pic>
        <p:nvPicPr>
          <p:cNvPr id="318" name="Google Shape;318;p38"/>
          <p:cNvPicPr preferRelativeResize="0"/>
          <p:nvPr/>
        </p:nvPicPr>
        <p:blipFill rotWithShape="1">
          <a:blip r:embed="rId4">
            <a:alphaModFix/>
          </a:blip>
          <a:srcRect b="0" l="0" r="0" t="0"/>
          <a:stretch/>
        </p:blipFill>
        <p:spPr>
          <a:xfrm>
            <a:off x="4977292" y="930358"/>
            <a:ext cx="3761549" cy="2819785"/>
          </a:xfrm>
          <a:prstGeom prst="rect">
            <a:avLst/>
          </a:prstGeom>
          <a:noFill/>
          <a:ln>
            <a:noFill/>
          </a:ln>
        </p:spPr>
      </p:pic>
      <p:sp>
        <p:nvSpPr>
          <p:cNvPr id="319" name="Google Shape;319;p38"/>
          <p:cNvSpPr/>
          <p:nvPr/>
        </p:nvSpPr>
        <p:spPr>
          <a:xfrm>
            <a:off x="311099" y="3349231"/>
            <a:ext cx="4572000"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4C4E50"/>
                </a:solidFill>
                <a:latin typeface="Cambria"/>
                <a:ea typeface="Cambria"/>
                <a:cs typeface="Cambria"/>
                <a:sym typeface="Cambria"/>
              </a:rPr>
              <a:t>The cells viewed under Hooke's microscope are from cork, dead plant tissue.</a:t>
            </a:r>
            <a:endParaRPr sz="2000">
              <a:solidFill>
                <a:schemeClr val="dk1"/>
              </a:solidFill>
              <a:latin typeface="Cambria"/>
              <a:ea typeface="Cambria"/>
              <a:cs typeface="Cambria"/>
              <a:sym typeface="Cambria"/>
            </a:endParaRPr>
          </a:p>
        </p:txBody>
      </p:sp>
      <p:sp>
        <p:nvSpPr>
          <p:cNvPr id="320" name="Google Shape;320;p38"/>
          <p:cNvSpPr/>
          <p:nvPr/>
        </p:nvSpPr>
        <p:spPr>
          <a:xfrm>
            <a:off x="4724400" y="3349231"/>
            <a:ext cx="4572000"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4C4E50"/>
                </a:solidFill>
                <a:latin typeface="Cambria"/>
                <a:ea typeface="Cambria"/>
                <a:cs typeface="Cambria"/>
                <a:sym typeface="Cambria"/>
              </a:rPr>
              <a:t>The cell viewed under the modern microscope is in the process of dividing.</a:t>
            </a:r>
            <a:endParaRPr sz="20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28" name="Google Shape;328;p39"/>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A Brief History of Cell Theory</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329" name="Google Shape;329;p39"/>
          <p:cNvSpPr/>
          <p:nvPr/>
        </p:nvSpPr>
        <p:spPr>
          <a:xfrm>
            <a:off x="457200" y="1156305"/>
            <a:ext cx="8000230" cy="501675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The </a:t>
            </a:r>
            <a:r>
              <a:rPr b="1" lang="en-US" sz="2000" u="sng">
                <a:solidFill>
                  <a:schemeClr val="dk2"/>
                </a:solidFill>
                <a:latin typeface="Cambria"/>
                <a:ea typeface="Cambria"/>
                <a:cs typeface="Cambria"/>
                <a:sym typeface="Cambria"/>
                <a:hlinkClick r:id="rId3">
                  <a:extLst>
                    <a:ext uri="{A12FA001-AC4F-418D-AE19-62706E023703}">
                      <ahyp:hlinkClr val="tx"/>
                    </a:ext>
                  </a:extLst>
                </a:hlinkClick>
              </a:rPr>
              <a:t>cell theory</a:t>
            </a:r>
            <a:r>
              <a:rPr lang="en-US" sz="2000">
                <a:solidFill>
                  <a:schemeClr val="dk1"/>
                </a:solidFill>
                <a:latin typeface="Cambria"/>
                <a:ea typeface="Cambria"/>
                <a:cs typeface="Cambria"/>
                <a:sym typeface="Cambria"/>
              </a:rPr>
              <a:t> is one of the first unifying concepts developed in biology.</a:t>
            </a:r>
            <a:endParaRPr/>
          </a:p>
          <a:p>
            <a:pPr indent="0" lvl="0" marL="0" marR="0" rtl="0" algn="l">
              <a:spcBef>
                <a:spcPts val="0"/>
              </a:spcBef>
              <a:spcAft>
                <a:spcPts val="0"/>
              </a:spcAft>
              <a:buNone/>
            </a:pPr>
            <a:r>
              <a:t/>
            </a:r>
            <a:endParaRPr sz="2000">
              <a:solidFill>
                <a:schemeClr val="dk1"/>
              </a:solidFill>
              <a:latin typeface="Cambria"/>
              <a:ea typeface="Cambria"/>
              <a:cs typeface="Cambria"/>
              <a:sym typeface="Cambria"/>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Major principles of the cell theory:</a:t>
            </a:r>
            <a:endParaRPr/>
          </a:p>
          <a:p>
            <a:pPr indent="0" lvl="0" marL="0" marR="0" rtl="0" algn="l">
              <a:spcBef>
                <a:spcPts val="0"/>
              </a:spcBef>
              <a:spcAft>
                <a:spcPts val="0"/>
              </a:spcAft>
              <a:buNone/>
            </a:pPr>
            <a:r>
              <a:t/>
            </a:r>
            <a:endParaRPr sz="20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All organisms are made of cells</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All existing cells are produced by other living cells.</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The cell is the most basic unit of life</a:t>
            </a:r>
            <a:endParaRPr/>
          </a:p>
          <a:p>
            <a:pPr indent="0" lvl="0" marL="0" marR="0" rtl="0" algn="l">
              <a:spcBef>
                <a:spcPts val="0"/>
              </a:spcBef>
              <a:spcAft>
                <a:spcPts val="0"/>
              </a:spcAft>
              <a:buNone/>
            </a:pPr>
            <a:r>
              <a:t/>
            </a:r>
            <a:endParaRPr b="1" sz="20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0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000">
                <a:solidFill>
                  <a:schemeClr val="dk1"/>
                </a:solidFill>
                <a:latin typeface="Cambria"/>
                <a:ea typeface="Cambria"/>
                <a:cs typeface="Cambria"/>
                <a:sym typeface="Cambria"/>
              </a:rPr>
              <a:t>Using the development of cell theory as an example, make a claim for how science influences technology and how technology influences science.</a:t>
            </a:r>
            <a:endParaRPr/>
          </a:p>
          <a:p>
            <a:pPr indent="0" lvl="0" marL="0" marR="0" rtl="0" algn="l">
              <a:spcBef>
                <a:spcPts val="0"/>
              </a:spcBef>
              <a:spcAft>
                <a:spcPts val="0"/>
              </a:spcAft>
              <a:buNone/>
            </a:pPr>
            <a:r>
              <a:t/>
            </a:r>
            <a:endParaRPr b="1" sz="20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000">
                <a:solidFill>
                  <a:schemeClr val="dk1"/>
                </a:solidFill>
                <a:latin typeface="Cambria"/>
                <a:ea typeface="Cambria"/>
                <a:cs typeface="Cambria"/>
                <a:sym typeface="Cambria"/>
              </a:rPr>
              <a:t>Cell theory changed over time as new discoveries came to light.  What does this say about a scientific theory?</a:t>
            </a:r>
            <a:endParaRPr/>
          </a:p>
        </p:txBody>
      </p:sp>
      <p:sp>
        <p:nvSpPr>
          <p:cNvPr id="330" name="Google Shape;330;p39"/>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31" name="Google Shape;331;p3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22" name="Google Shape;122;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3" name="Google Shape;123;p2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
        <p:nvSpPr>
          <p:cNvPr id="124" name="Google Shape;124;p22"/>
          <p:cNvSpPr/>
          <p:nvPr/>
        </p:nvSpPr>
        <p:spPr>
          <a:xfrm>
            <a:off x="1237791" y="5461621"/>
            <a:ext cx="6376218"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mbria"/>
                <a:ea typeface="Cambria"/>
                <a:cs typeface="Cambria"/>
                <a:sym typeface="Cambria"/>
              </a:rPr>
              <a:t> </a:t>
            </a:r>
            <a:r>
              <a:rPr lang="en-US" sz="2400">
                <a:solidFill>
                  <a:schemeClr val="dk1"/>
                </a:solidFill>
                <a:latin typeface="Times New Roman"/>
                <a:ea typeface="Times New Roman"/>
                <a:cs typeface="Times New Roman"/>
                <a:sym typeface="Times New Roman"/>
              </a:rPr>
              <a:t>Observe how a frog develops from a single cell.</a:t>
            </a:r>
            <a:endParaRPr/>
          </a:p>
          <a:p>
            <a:pPr indent="0" lvl="0" marL="0" marR="0" rtl="0" algn="ctr">
              <a:spcBef>
                <a:spcPts val="0"/>
              </a:spcBef>
              <a:spcAft>
                <a:spcPts val="0"/>
              </a:spcAft>
              <a:buNone/>
            </a:pPr>
            <a:r>
              <a:t/>
            </a:r>
            <a:endParaRPr sz="2000">
              <a:solidFill>
                <a:schemeClr val="dk1"/>
              </a:solidFill>
              <a:latin typeface="Cambria"/>
              <a:ea typeface="Cambria"/>
              <a:cs typeface="Cambria"/>
              <a:sym typeface="Cambria"/>
            </a:endParaRPr>
          </a:p>
        </p:txBody>
      </p:sp>
      <p:pic>
        <p:nvPicPr>
          <p:cNvPr id="125" name="Google Shape;125;p22"/>
          <p:cNvPicPr preferRelativeResize="0"/>
          <p:nvPr/>
        </p:nvPicPr>
        <p:blipFill rotWithShape="1">
          <a:blip r:embed="rId3">
            <a:alphaModFix/>
          </a:blip>
          <a:srcRect b="0" l="0" r="0" t="0"/>
          <a:stretch/>
        </p:blipFill>
        <p:spPr>
          <a:xfrm>
            <a:off x="8216431" y="337206"/>
            <a:ext cx="656635" cy="628039"/>
          </a:xfrm>
          <a:prstGeom prst="rect">
            <a:avLst/>
          </a:prstGeom>
          <a:noFill/>
          <a:ln>
            <a:noFill/>
          </a:ln>
        </p:spPr>
      </p:pic>
      <p:pic>
        <p:nvPicPr>
          <p:cNvPr id="126" name="Google Shape;126;p22" title="5.1.P-Cellular Division GIF"/>
          <p:cNvPicPr preferRelativeResize="0"/>
          <p:nvPr/>
        </p:nvPicPr>
        <p:blipFill rotWithShape="1">
          <a:blip r:embed="rId4">
            <a:alphaModFix/>
          </a:blip>
          <a:srcRect b="0" l="9041" r="9131" t="0"/>
          <a:stretch/>
        </p:blipFill>
        <p:spPr>
          <a:xfrm>
            <a:off x="1544688" y="1451762"/>
            <a:ext cx="5762425" cy="39544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39" name="Google Shape;339;p40"/>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A Brief History of Cell Theory</a:t>
            </a:r>
            <a:br>
              <a:rPr b="1" lang="en-US" sz="2800">
                <a:solidFill>
                  <a:srgbClr val="F2A900"/>
                </a:solidFill>
                <a:latin typeface="Cambria"/>
                <a:ea typeface="Cambria"/>
                <a:cs typeface="Cambria"/>
                <a:sym typeface="Cambria"/>
              </a:rPr>
            </a:br>
            <a:r>
              <a:rPr b="1" lang="en-US" sz="2800">
                <a:solidFill>
                  <a:srgbClr val="F2A900"/>
                </a:solidFill>
                <a:latin typeface="Cambria"/>
                <a:ea typeface="Cambria"/>
                <a:cs typeface="Cambria"/>
                <a:sym typeface="Cambria"/>
              </a:rPr>
              <a:t> </a:t>
            </a:r>
            <a:endParaRPr/>
          </a:p>
        </p:txBody>
      </p:sp>
      <p:sp>
        <p:nvSpPr>
          <p:cNvPr id="340" name="Google Shape;340;p4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
        <p:nvSpPr>
          <p:cNvPr id="341" name="Google Shape;341;p40"/>
          <p:cNvSpPr txBox="1"/>
          <p:nvPr/>
        </p:nvSpPr>
        <p:spPr>
          <a:xfrm>
            <a:off x="311099" y="1671831"/>
            <a:ext cx="807720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Before the cell theory was developed, many people claimed that spontaneous generation was possible.  In other words, that cells arose from nonliving matter, such as dust or rotting meat.  Respond to that claim using the principles of cell theory.</a:t>
            </a:r>
            <a:endParaRPr/>
          </a:p>
        </p:txBody>
      </p:sp>
      <p:pic>
        <p:nvPicPr>
          <p:cNvPr descr="A drawing of a person&#10;&#10;Description automatically generated" id="342" name="Google Shape;342;p40"/>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0" name="Google Shape;350;p41"/>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a:p>
        </p:txBody>
      </p:sp>
      <p:sp>
        <p:nvSpPr>
          <p:cNvPr id="351" name="Google Shape;351;p41"/>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52" name="Google Shape;352;p41"/>
          <p:cNvSpPr/>
          <p:nvPr/>
        </p:nvSpPr>
        <p:spPr>
          <a:xfrm>
            <a:off x="311099" y="1366719"/>
            <a:ext cx="8375701" cy="310854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chemeClr val="dk1"/>
                </a:solidFill>
                <a:latin typeface="Cambria"/>
                <a:ea typeface="Cambria"/>
                <a:cs typeface="Cambria"/>
                <a:sym typeface="Cambria"/>
              </a:rPr>
              <a:t>Choose one of the paths below to continue your exploration:</a:t>
            </a:r>
            <a:endParaRPr/>
          </a:p>
          <a:p>
            <a:pPr indent="0" lvl="0" marL="0" marR="0" rtl="0" algn="ctr">
              <a:spcBef>
                <a:spcPts val="0"/>
              </a:spcBef>
              <a:spcAft>
                <a:spcPts val="0"/>
              </a:spcAft>
              <a:buNone/>
            </a:pPr>
            <a:r>
              <a:t/>
            </a:r>
            <a:endParaRPr b="1" sz="23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Modeling Cell Surface Area-to-Volume Ratio</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Viruses: Measuring Cell Division</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Cell Biologist:  Cancer Research</a:t>
            </a:r>
            <a:endParaRPr/>
          </a:p>
        </p:txBody>
      </p:sp>
      <p:sp>
        <p:nvSpPr>
          <p:cNvPr id="353" name="Google Shape;353;p4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361" name="Google Shape;361;p4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2" name="Google Shape;362;p4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pic>
        <p:nvPicPr>
          <p:cNvPr descr="A drawing of a person&#10;&#10;Description automatically generated" id="363" name="Google Shape;363;p42"/>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364" name="Google Shape;364;p42"/>
          <p:cNvSpPr/>
          <p:nvPr/>
        </p:nvSpPr>
        <p:spPr>
          <a:xfrm>
            <a:off x="350415" y="878012"/>
            <a:ext cx="8106946" cy="52629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0" lvl="0" marL="0" marR="0" rtl="0" algn="l">
              <a:spcBef>
                <a:spcPts val="0"/>
              </a:spcBef>
              <a:spcAft>
                <a:spcPts val="0"/>
              </a:spcAft>
              <a:buNone/>
            </a:pPr>
            <a:r>
              <a:rPr lang="en-US" sz="2400">
                <a:solidFill>
                  <a:srgbClr val="393B3C"/>
                </a:solidFill>
                <a:latin typeface="Cambria"/>
                <a:ea typeface="Cambria"/>
                <a:cs typeface="Cambria"/>
                <a:sym typeface="Cambria"/>
              </a:rPr>
              <a:t>Refer to the notes in your Evidence Notebook to construct an explanation for why cells divide instead of simply growing larger. In your explanation, address the following questions:</a:t>
            </a:r>
            <a:endParaRPr/>
          </a:p>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1.	How are the cell cycle and cell division related to 	the growth, development, and maintenance of the 	organism?</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2.	How do different factors influence cell growth and 	cell division?</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3.	How has technology influenced our 	understanding of cells and cell division?</a:t>
            </a:r>
            <a:endParaRPr b="1" i="0" sz="2400">
              <a:solidFill>
                <a:srgbClr val="393B3C"/>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372" name="Google Shape;372;p43"/>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400"/>
              <a:buNone/>
            </a:pPr>
            <a:r>
              <a:rPr b="1" lang="en-US"/>
              <a:t>Unit 5 Lesson 1</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rPr i="1" lang="en-US"/>
              <a:t>busy crosswalk</a:t>
            </a:r>
            <a:r>
              <a:rPr lang="en-US"/>
              <a:t> ©Robert Harding/Wendy Connett/Getty Images; </a:t>
            </a:r>
            <a:r>
              <a:rPr i="1" lang="en-US"/>
              <a:t>herd of deer</a:t>
            </a:r>
            <a:r>
              <a:rPr lang="en-US"/>
              <a:t> ©Tim Graham/Alamy; </a:t>
            </a:r>
            <a:r>
              <a:rPr i="1" lang="en-US"/>
              <a:t>school of fish</a:t>
            </a:r>
            <a:r>
              <a:rPr lang="en-US"/>
              <a:t> ©Rich Carey/Shutterstock; </a:t>
            </a:r>
            <a:r>
              <a:rPr i="1" lang="en-US"/>
              <a:t>gannet colony</a:t>
            </a:r>
            <a:r>
              <a:rPr lang="en-US"/>
              <a:t> ©Moment/Stoneography/Getty Images; </a:t>
            </a:r>
            <a:r>
              <a:rPr i="1" lang="en-US"/>
              <a:t>sloth</a:t>
            </a:r>
            <a:r>
              <a:rPr lang="en-US"/>
              <a:t> ©Vilainecrevette/Shutterstock; </a:t>
            </a:r>
            <a:r>
              <a:rPr i="1" lang="en-US"/>
              <a:t>group of elephants</a:t>
            </a:r>
            <a:r>
              <a:rPr lang="en-US"/>
              <a:t> ©Michael Potter11/Shutterstock; </a:t>
            </a:r>
            <a:r>
              <a:rPr i="1" lang="en-US"/>
              <a:t>wolves stalking moose</a:t>
            </a:r>
            <a:r>
              <a:rPr lang="en-US"/>
              <a:t> ©Rolf O. Peterson; </a:t>
            </a:r>
            <a:r>
              <a:rPr i="1" lang="en-US"/>
              <a:t>wolves stalking moose</a:t>
            </a:r>
            <a:r>
              <a:rPr lang="en-US"/>
              <a:t> ©Rolf O. Peterson; </a:t>
            </a:r>
            <a:r>
              <a:rPr i="1" lang="en-US"/>
              <a:t>Hooke's compound microscope</a:t>
            </a:r>
            <a:r>
              <a:rPr lang="en-US"/>
              <a:t> ©Photo by SSPL/Getty Images; </a:t>
            </a:r>
            <a:r>
              <a:rPr i="1" lang="en-US"/>
              <a:t>Hooke's sketches of cork cells</a:t>
            </a:r>
            <a:r>
              <a:rPr lang="en-US"/>
              <a:t> ©Omikron/Science Source; </a:t>
            </a:r>
            <a:r>
              <a:rPr i="1" lang="en-US"/>
              <a:t>fluorescent microscope</a:t>
            </a:r>
            <a:r>
              <a:rPr lang="en-US"/>
              <a:t> ©Ted Kinsman/Science Source; </a:t>
            </a:r>
            <a:r>
              <a:rPr i="1" lang="en-US"/>
              <a:t>telophase of mitosis</a:t>
            </a:r>
            <a:r>
              <a:rPr lang="en-US"/>
              <a:t> ©University of Dundee/Dr. Paul Andrews/Science Source; </a:t>
            </a:r>
            <a:r>
              <a:rPr i="1" lang="en-US"/>
              <a:t>melanoma</a:t>
            </a:r>
            <a:r>
              <a:rPr lang="en-US"/>
              <a:t> ©Girand/Science Source; </a:t>
            </a:r>
            <a:r>
              <a:rPr i="1" lang="en-US"/>
              <a:t>tadpole egg cells dividing video</a:t>
            </a:r>
            <a:r>
              <a:rPr lang="en-US"/>
              <a:t> ©Cytographics Pty Ltd./Image Bank Film/Getty Images; </a:t>
            </a:r>
            <a:r>
              <a:rPr i="1" lang="en-US"/>
              <a:t>human embryo</a:t>
            </a:r>
            <a:r>
              <a:rPr lang="en-US"/>
              <a:t> ©Anatomical Travelogue/Science Source</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t/>
            </a:r>
            <a:endParaRPr b="1" i="1"/>
          </a:p>
        </p:txBody>
      </p:sp>
      <p:sp>
        <p:nvSpPr>
          <p:cNvPr id="373" name="Google Shape;373;p4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34" name="Google Shape;134;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5" name="Google Shape;135;p23"/>
          <p:cNvSpPr/>
          <p:nvPr/>
        </p:nvSpPr>
        <p:spPr>
          <a:xfrm>
            <a:off x="311100" y="1575337"/>
            <a:ext cx="8620606"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Why aren't all organisms made of just one cell?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Why do cells divide, instead of simply growing larger?</a:t>
            </a:r>
            <a:endParaRPr b="1" sz="2200">
              <a:solidFill>
                <a:schemeClr val="dk1"/>
              </a:solidFill>
              <a:latin typeface="Cambria"/>
              <a:ea typeface="Cambria"/>
              <a:cs typeface="Cambria"/>
              <a:sym typeface="Cambria"/>
            </a:endParaRPr>
          </a:p>
        </p:txBody>
      </p:sp>
      <p:sp>
        <p:nvSpPr>
          <p:cNvPr id="136" name="Google Shape;136;p2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pic>
        <p:nvPicPr>
          <p:cNvPr descr="A drawing of a person&#10;&#10;Description automatically generated" id="137" name="Google Shape;137;p23"/>
          <p:cNvPicPr preferRelativeResize="0"/>
          <p:nvPr/>
        </p:nvPicPr>
        <p:blipFill rotWithShape="1">
          <a:blip r:embed="rId3">
            <a:alphaModFix/>
          </a:blip>
          <a:srcRect b="0" l="0" r="0" t="0"/>
          <a:stretch/>
        </p:blipFill>
        <p:spPr>
          <a:xfrm>
            <a:off x="8303527" y="344031"/>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3">
            <a:alphaModFix/>
          </a:blip>
          <a:srcRect b="0" l="0" r="0" t="0"/>
          <a:stretch/>
        </p:blipFill>
        <p:spPr>
          <a:xfrm>
            <a:off x="0" y="1429107"/>
            <a:ext cx="5390463" cy="4040874"/>
          </a:xfrm>
          <a:prstGeom prst="rect">
            <a:avLst/>
          </a:prstGeom>
          <a:noFill/>
          <a:ln>
            <a:noFill/>
          </a:ln>
        </p:spPr>
      </p:pic>
      <p:sp>
        <p:nvSpPr>
          <p:cNvPr id="145" name="Google Shape;145;p2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Stages of the Cell Cycle</a:t>
            </a:r>
            <a:br>
              <a:rPr lang="en-US">
                <a:solidFill>
                  <a:srgbClr val="F2A900"/>
                </a:solidFill>
                <a:latin typeface="Cambria"/>
                <a:ea typeface="Cambria"/>
                <a:cs typeface="Cambria"/>
                <a:sym typeface="Cambria"/>
              </a:rPr>
            </a:br>
            <a:br>
              <a:rPr lang="en-US">
                <a:solidFill>
                  <a:srgbClr val="F2A900"/>
                </a:solidFill>
                <a:latin typeface="Cambria"/>
                <a:ea typeface="Cambria"/>
                <a:cs typeface="Cambria"/>
                <a:sym typeface="Cambria"/>
              </a:rPr>
            </a:br>
            <a:endParaRPr>
              <a:solidFill>
                <a:srgbClr val="F2A900"/>
              </a:solidFill>
              <a:latin typeface="Cambria"/>
              <a:ea typeface="Cambria"/>
              <a:cs typeface="Cambria"/>
              <a:sym typeface="Cambria"/>
            </a:endParaRPr>
          </a:p>
        </p:txBody>
      </p:sp>
      <p:sp>
        <p:nvSpPr>
          <p:cNvPr id="146" name="Google Shape;146;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7" name="Google Shape;147;p24"/>
          <p:cNvSpPr/>
          <p:nvPr/>
        </p:nvSpPr>
        <p:spPr>
          <a:xfrm>
            <a:off x="5210511" y="4506873"/>
            <a:ext cx="3747452" cy="12464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Which phase of the cell cycle do cells spend most time in?</a:t>
            </a:r>
            <a:endParaRPr/>
          </a:p>
        </p:txBody>
      </p:sp>
      <p:sp>
        <p:nvSpPr>
          <p:cNvPr id="148" name="Google Shape;148;p24"/>
          <p:cNvSpPr/>
          <p:nvPr/>
        </p:nvSpPr>
        <p:spPr>
          <a:xfrm>
            <a:off x="5257746" y="1202775"/>
            <a:ext cx="3652982" cy="307776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The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cell cycle</a:t>
            </a:r>
            <a:r>
              <a:rPr lang="en-US" sz="2400">
                <a:solidFill>
                  <a:schemeClr val="dk1"/>
                </a:solidFill>
                <a:latin typeface="Cambria"/>
                <a:ea typeface="Cambria"/>
                <a:cs typeface="Cambria"/>
                <a:sym typeface="Cambria"/>
              </a:rPr>
              <a:t> is the regular pattern of growth, DNA duplication, and cell division that occurs in eukaryotic cells, or cells with nuclei.</a:t>
            </a:r>
            <a:endParaRPr/>
          </a:p>
          <a:p>
            <a:pPr indent="-184150" lvl="0" marL="342900" marR="0" rtl="0" algn="l">
              <a:spcBef>
                <a:spcPts val="0"/>
              </a:spcBef>
              <a:spcAft>
                <a:spcPts val="0"/>
              </a:spcAft>
              <a:buClr>
                <a:schemeClr val="dk1"/>
              </a:buClr>
              <a:buSzPts val="2500"/>
              <a:buFont typeface="Arial"/>
              <a:buNone/>
            </a:pPr>
            <a:r>
              <a:t/>
            </a:r>
            <a:endParaRPr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sz="2500">
              <a:solidFill>
                <a:schemeClr val="dk1"/>
              </a:solidFill>
              <a:latin typeface="Cambria"/>
              <a:ea typeface="Cambria"/>
              <a:cs typeface="Cambria"/>
              <a:sym typeface="Cambria"/>
            </a:endParaRPr>
          </a:p>
        </p:txBody>
      </p:sp>
      <p:sp>
        <p:nvSpPr>
          <p:cNvPr id="149" name="Google Shape;149;p2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The Stages of the Cell Cycle</a:t>
            </a:r>
            <a:br>
              <a:rPr lang="en-US">
                <a:solidFill>
                  <a:srgbClr val="F2A900"/>
                </a:solidFill>
                <a:latin typeface="Cambria"/>
                <a:ea typeface="Cambria"/>
                <a:cs typeface="Cambria"/>
                <a:sym typeface="Cambria"/>
              </a:rPr>
            </a:br>
            <a:r>
              <a:rPr lang="en-US">
                <a:solidFill>
                  <a:srgbClr val="F2A900"/>
                </a:solidFill>
                <a:latin typeface="Cambria"/>
                <a:ea typeface="Cambria"/>
                <a:cs typeface="Cambria"/>
                <a:sym typeface="Cambria"/>
              </a:rPr>
              <a:t> </a:t>
            </a:r>
            <a:endParaRPr/>
          </a:p>
        </p:txBody>
      </p:sp>
      <p:sp>
        <p:nvSpPr>
          <p:cNvPr id="157" name="Google Shape;157;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8" name="Google Shape;158;p25"/>
          <p:cNvSpPr/>
          <p:nvPr/>
        </p:nvSpPr>
        <p:spPr>
          <a:xfrm>
            <a:off x="4190761" y="2454507"/>
            <a:ext cx="4665372" cy="23698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p:txBody>
      </p:sp>
      <p:sp>
        <p:nvSpPr>
          <p:cNvPr id="159" name="Google Shape;159;p25"/>
          <p:cNvSpPr/>
          <p:nvPr/>
        </p:nvSpPr>
        <p:spPr>
          <a:xfrm>
            <a:off x="417011" y="1238749"/>
            <a:ext cx="8229600" cy="46320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4C4E50"/>
              </a:buClr>
              <a:buSzPts val="2000"/>
              <a:buFont typeface="Arial"/>
              <a:buChar char="•"/>
            </a:pPr>
            <a:r>
              <a:rPr lang="en-US" sz="2000">
                <a:solidFill>
                  <a:srgbClr val="4C4E50"/>
                </a:solidFill>
                <a:latin typeface="Cambria"/>
                <a:ea typeface="Cambria"/>
                <a:cs typeface="Cambria"/>
                <a:sym typeface="Cambria"/>
              </a:rPr>
              <a:t>Cell Cycle Checkpoints keep cells from moving to the next stage before certain conditions are met.</a:t>
            </a:r>
            <a:endParaRPr/>
          </a:p>
          <a:p>
            <a:pPr indent="-215900" lvl="0" marL="342900" marR="0" rtl="0" algn="l">
              <a:spcBef>
                <a:spcPts val="0"/>
              </a:spcBef>
              <a:spcAft>
                <a:spcPts val="0"/>
              </a:spcAft>
              <a:buClr>
                <a:schemeClr val="dk1"/>
              </a:buClr>
              <a:buSzPts val="2000"/>
              <a:buFont typeface="Arial"/>
              <a:buNone/>
            </a:pPr>
            <a:r>
              <a:t/>
            </a:r>
            <a:endParaRPr sz="2000">
              <a:solidFill>
                <a:srgbClr val="4C4E50"/>
              </a:solidFill>
              <a:latin typeface="Cambria"/>
              <a:ea typeface="Cambria"/>
              <a:cs typeface="Cambria"/>
              <a:sym typeface="Cambria"/>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During G</a:t>
            </a:r>
            <a:r>
              <a:rPr baseline="-25000" lang="en-US" sz="2000">
                <a:solidFill>
                  <a:schemeClr val="dk1"/>
                </a:solidFill>
                <a:latin typeface="Cambria"/>
                <a:ea typeface="Cambria"/>
                <a:cs typeface="Cambria"/>
                <a:sym typeface="Cambria"/>
              </a:rPr>
              <a:t>1</a:t>
            </a:r>
            <a:r>
              <a:rPr lang="en-US" sz="2000">
                <a:solidFill>
                  <a:schemeClr val="dk1"/>
                </a:solidFill>
                <a:latin typeface="Cambria"/>
                <a:ea typeface="Cambria"/>
                <a:cs typeface="Cambria"/>
                <a:sym typeface="Cambria"/>
              </a:rPr>
              <a:t>, the cell must pass a critical checkpoint before it can proceed to the synthesis stage. This ensures that DNA is relatively undamaged and can be properly replicated.</a:t>
            </a:r>
            <a:endParaRPr/>
          </a:p>
          <a:p>
            <a:pPr indent="-215900" lvl="0" marL="342900" marR="0" rtl="0" algn="l">
              <a:spcBef>
                <a:spcPts val="0"/>
              </a:spcBef>
              <a:spcAft>
                <a:spcPts val="0"/>
              </a:spcAft>
              <a:buClr>
                <a:schemeClr val="dk1"/>
              </a:buClr>
              <a:buSzPts val="2000"/>
              <a:buFont typeface="Arial"/>
              <a:buNone/>
            </a:pPr>
            <a:r>
              <a:t/>
            </a:r>
            <a:endParaRPr sz="2000">
              <a:solidFill>
                <a:srgbClr val="4C4E50"/>
              </a:solidFill>
              <a:latin typeface="Cambria"/>
              <a:ea typeface="Cambria"/>
              <a:cs typeface="Cambria"/>
              <a:sym typeface="Cambria"/>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G</a:t>
            </a:r>
            <a:r>
              <a:rPr baseline="-25000" lang="en-US" sz="2000">
                <a:solidFill>
                  <a:schemeClr val="dk1"/>
                </a:solidFill>
                <a:latin typeface="Times New Roman"/>
                <a:ea typeface="Times New Roman"/>
                <a:cs typeface="Times New Roman"/>
                <a:sym typeface="Times New Roman"/>
              </a:rPr>
              <a:t>2</a:t>
            </a:r>
            <a:r>
              <a:rPr lang="en-US" sz="2000">
                <a:solidFill>
                  <a:schemeClr val="dk1"/>
                </a:solidFill>
                <a:latin typeface="Times New Roman"/>
                <a:ea typeface="Times New Roman"/>
                <a:cs typeface="Times New Roman"/>
                <a:sym typeface="Times New Roman"/>
              </a:rPr>
              <a:t> has its own critical checkpoint. Everything must be in order—adequate cell size, DNA correctly replicated—before the cell goes through mitosis and division.</a:t>
            </a:r>
            <a:endParaRPr/>
          </a:p>
          <a:p>
            <a:pPr indent="0" lvl="0" marL="0" marR="0" rtl="0" algn="l">
              <a:spcBef>
                <a:spcPts val="0"/>
              </a:spcBef>
              <a:spcAft>
                <a:spcPts val="0"/>
              </a:spcAft>
              <a:buNone/>
            </a:pPr>
            <a:r>
              <a:t/>
            </a:r>
            <a:endParaRPr b="1" sz="20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COLLABORATE</a:t>
            </a:r>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If a cell has damaged DNA, what do you think happens during the G</a:t>
            </a:r>
            <a:r>
              <a:rPr b="1" baseline="-25000" lang="en-US" sz="2500">
                <a:solidFill>
                  <a:schemeClr val="dk1"/>
                </a:solidFill>
                <a:latin typeface="Cambria"/>
                <a:ea typeface="Cambria"/>
                <a:cs typeface="Cambria"/>
                <a:sym typeface="Cambria"/>
              </a:rPr>
              <a:t>2</a:t>
            </a:r>
            <a:r>
              <a:rPr b="1" lang="en-US" sz="2500">
                <a:solidFill>
                  <a:schemeClr val="dk1"/>
                </a:solidFill>
                <a:latin typeface="Cambria"/>
                <a:ea typeface="Cambria"/>
                <a:cs typeface="Cambria"/>
                <a:sym typeface="Cambria"/>
              </a:rPr>
              <a:t> checkpoint?</a:t>
            </a:r>
            <a:endParaRPr/>
          </a:p>
        </p:txBody>
      </p:sp>
      <p:sp>
        <p:nvSpPr>
          <p:cNvPr id="160" name="Google Shape;160;p2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The Stages of the Cell Cycle</a:t>
            </a:r>
            <a:br>
              <a:rPr lang="en-US">
                <a:solidFill>
                  <a:srgbClr val="F2A900"/>
                </a:solidFill>
                <a:latin typeface="Cambria"/>
                <a:ea typeface="Cambria"/>
                <a:cs typeface="Cambria"/>
                <a:sym typeface="Cambria"/>
              </a:rPr>
            </a:br>
            <a:endParaRPr>
              <a:solidFill>
                <a:srgbClr val="F2A900"/>
              </a:solidFill>
              <a:latin typeface="Cambria"/>
              <a:ea typeface="Cambria"/>
              <a:cs typeface="Cambria"/>
              <a:sym typeface="Cambria"/>
            </a:endParaRPr>
          </a:p>
        </p:txBody>
      </p:sp>
      <p:sp>
        <p:nvSpPr>
          <p:cNvPr id="168" name="Google Shape;168;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9" name="Google Shape;169;p26"/>
          <p:cNvSpPr/>
          <p:nvPr/>
        </p:nvSpPr>
        <p:spPr>
          <a:xfrm>
            <a:off x="431799" y="4287533"/>
            <a:ext cx="8280400" cy="16312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ANALYZE</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Why does a skin cell need to divide more frequently than a liver cell?</a:t>
            </a:r>
            <a:endParaRPr/>
          </a:p>
        </p:txBody>
      </p:sp>
      <p:sp>
        <p:nvSpPr>
          <p:cNvPr id="170" name="Google Shape;170;p2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pic>
        <p:nvPicPr>
          <p:cNvPr descr="A drawing of a person&#10;&#10;Description automatically generated" id="171" name="Google Shape;171;p26"/>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graphicFrame>
        <p:nvGraphicFramePr>
          <p:cNvPr id="172" name="Google Shape;172;p26"/>
          <p:cNvGraphicFramePr/>
          <p:nvPr/>
        </p:nvGraphicFramePr>
        <p:xfrm>
          <a:off x="457200" y="1423337"/>
          <a:ext cx="3000000" cy="3000000"/>
        </p:xfrm>
        <a:graphic>
          <a:graphicData uri="http://schemas.openxmlformats.org/drawingml/2006/table">
            <a:tbl>
              <a:tblPr>
                <a:noFill/>
                <a:tableStyleId>{6ACB4399-6F27-41A3-8B97-1827B21E54AE}</a:tableStyleId>
              </a:tblPr>
              <a:tblGrid>
                <a:gridCol w="4114800"/>
                <a:gridCol w="4114800"/>
              </a:tblGrid>
              <a:tr h="285750">
                <a:tc>
                  <a:txBody>
                    <a:bodyPr/>
                    <a:lstStyle/>
                    <a:p>
                      <a:pPr indent="0" lvl="0" marL="0" marR="0" rtl="0" algn="l">
                        <a:spcBef>
                          <a:spcPts val="0"/>
                        </a:spcBef>
                        <a:spcAft>
                          <a:spcPts val="0"/>
                        </a:spcAft>
                        <a:buNone/>
                      </a:pPr>
                      <a:r>
                        <a:rPr b="1" lang="en-US" sz="1800" u="none" cap="none" strike="noStrike">
                          <a:solidFill>
                            <a:srgbClr val="224085"/>
                          </a:solidFill>
                          <a:latin typeface="Arial"/>
                          <a:ea typeface="Arial"/>
                          <a:cs typeface="Arial"/>
                          <a:sym typeface="Arial"/>
                        </a:rPr>
                        <a:t>Cell Type</a:t>
                      </a:r>
                      <a:endParaRPr/>
                    </a:p>
                  </a:txBody>
                  <a:tcPr marT="63500" marB="63500" marR="95250" marL="95250" anchor="ctr">
                    <a:lnL cap="flat" cmpd="sng" w="9525">
                      <a:solidFill>
                        <a:srgbClr val="BDD7ED"/>
                      </a:solidFill>
                      <a:prstDash val="solid"/>
                      <a:round/>
                      <a:headEnd len="sm" w="sm" type="none"/>
                      <a:tailEnd len="sm" w="sm" type="none"/>
                    </a:lnL>
                    <a:lnR cap="flat" cmpd="sng" w="9525">
                      <a:solidFill>
                        <a:srgbClr val="BDD7E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3EEF6"/>
                    </a:solidFill>
                  </a:tcPr>
                </a:tc>
                <a:tc>
                  <a:txBody>
                    <a:bodyPr/>
                    <a:lstStyle/>
                    <a:p>
                      <a:pPr indent="0" lvl="0" marL="0" marR="0" rtl="0" algn="l">
                        <a:spcBef>
                          <a:spcPts val="0"/>
                        </a:spcBef>
                        <a:spcAft>
                          <a:spcPts val="0"/>
                        </a:spcAft>
                        <a:buNone/>
                      </a:pPr>
                      <a:r>
                        <a:rPr b="1" lang="en-US" sz="1800" u="none" cap="none" strike="noStrike">
                          <a:solidFill>
                            <a:srgbClr val="224085"/>
                          </a:solidFill>
                          <a:latin typeface="Arial"/>
                          <a:ea typeface="Arial"/>
                          <a:cs typeface="Arial"/>
                          <a:sym typeface="Arial"/>
                        </a:rPr>
                        <a:t>Approximate Life Span</a:t>
                      </a:r>
                      <a:endParaRPr/>
                    </a:p>
                  </a:txBody>
                  <a:tcPr marT="63500" marB="63500" marR="95250" marL="95250" anchor="ctr">
                    <a:lnL cap="flat" cmpd="sng" w="9525">
                      <a:solidFill>
                        <a:srgbClr val="BDD7ED"/>
                      </a:solidFill>
                      <a:prstDash val="solid"/>
                      <a:round/>
                      <a:headEnd len="sm" w="sm" type="none"/>
                      <a:tailEnd len="sm" w="sm" type="none"/>
                    </a:lnL>
                    <a:lnR cap="flat" cmpd="sng" w="9525">
                      <a:solidFill>
                        <a:srgbClr val="BDD7E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3EEF6"/>
                    </a:solidFill>
                  </a:tcPr>
                </a:tc>
              </a:tr>
              <a:tr h="285750">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Skin cell</a:t>
                      </a:r>
                      <a:endParaRPr/>
                    </a:p>
                  </a:txBody>
                  <a:tcPr marT="63500" marB="63500" marR="95250" marL="952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2–3 weeks</a:t>
                      </a:r>
                      <a:endParaRPr/>
                    </a:p>
                  </a:txBody>
                  <a:tcPr marT="63500" marB="63500" marR="95250" marL="952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85750">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Red blood cell</a:t>
                      </a:r>
                      <a:endParaRPr/>
                    </a:p>
                  </a:txBody>
                  <a:tcPr marT="63500" marB="63500" marR="95250" marL="952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3"/>
                    </a:solidFill>
                  </a:tcPr>
                </a:tc>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4 months</a:t>
                      </a:r>
                      <a:endParaRPr/>
                    </a:p>
                  </a:txBody>
                  <a:tcPr marT="63500" marB="63500" marR="95250" marL="952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3"/>
                    </a:solidFill>
                  </a:tcPr>
                </a:tc>
              </a:tr>
              <a:tr h="285750">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Liver cell</a:t>
                      </a:r>
                      <a:endParaRPr/>
                    </a:p>
                  </a:txBody>
                  <a:tcPr marT="63500" marB="63500" marR="95250" marL="952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10–18 months</a:t>
                      </a:r>
                      <a:endParaRPr/>
                    </a:p>
                  </a:txBody>
                  <a:tcPr marT="63500" marB="63500" marR="95250" marL="952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85750">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Intestine—internal lining</a:t>
                      </a:r>
                      <a:endParaRPr/>
                    </a:p>
                  </a:txBody>
                  <a:tcPr marT="63500" marB="63500" marR="95250" marL="952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3"/>
                    </a:solidFill>
                  </a:tcPr>
                </a:tc>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4–5 days</a:t>
                      </a:r>
                      <a:endParaRPr/>
                    </a:p>
                  </a:txBody>
                  <a:tcPr marT="63500" marB="63500" marR="95250" marL="952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3"/>
                    </a:solidFill>
                  </a:tcPr>
                </a:tc>
              </a:tr>
              <a:tr h="285750">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Intestine—muscle and other tissues</a:t>
                      </a:r>
                      <a:endParaRPr/>
                    </a:p>
                  </a:txBody>
                  <a:tcPr marT="63500" marB="63500" marR="95250" marL="952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solidFill>
                            <a:srgbClr val="393B3C"/>
                          </a:solidFill>
                          <a:latin typeface="Arial"/>
                          <a:ea typeface="Arial"/>
                          <a:cs typeface="Arial"/>
                          <a:sym typeface="Arial"/>
                        </a:rPr>
                        <a:t>16 years</a:t>
                      </a:r>
                      <a:endParaRPr/>
                    </a:p>
                  </a:txBody>
                  <a:tcPr marT="63500" marB="63500" marR="95250" marL="952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173" name="Google Shape;173;p26"/>
          <p:cNvSpPr txBox="1"/>
          <p:nvPr/>
        </p:nvSpPr>
        <p:spPr>
          <a:xfrm>
            <a:off x="1474838" y="961672"/>
            <a:ext cx="61943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Different Cells Divide at Different Rates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The Stages of the Cell Cycle</a:t>
            </a:r>
            <a:br>
              <a:rPr lang="en-US"/>
            </a:br>
            <a:r>
              <a:rPr lang="en-US">
                <a:solidFill>
                  <a:schemeClr val="accent6"/>
                </a:solidFill>
              </a:rPr>
              <a:t>Math Connection</a:t>
            </a:r>
            <a:br>
              <a:rPr lang="en-US"/>
            </a:br>
            <a:endParaRPr>
              <a:solidFill>
                <a:srgbClr val="F2A900"/>
              </a:solidFill>
              <a:latin typeface="Cambria"/>
              <a:ea typeface="Cambria"/>
              <a:cs typeface="Cambria"/>
              <a:sym typeface="Cambria"/>
            </a:endParaRPr>
          </a:p>
        </p:txBody>
      </p:sp>
      <p:sp>
        <p:nvSpPr>
          <p:cNvPr id="181" name="Google Shape;181;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2" name="Google Shape;182;p27"/>
          <p:cNvSpPr txBox="1"/>
          <p:nvPr/>
        </p:nvSpPr>
        <p:spPr>
          <a:xfrm>
            <a:off x="7298064" y="-39926"/>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sp>
        <p:nvSpPr>
          <p:cNvPr id="183" name="Google Shape;183;p27"/>
          <p:cNvSpPr/>
          <p:nvPr/>
        </p:nvSpPr>
        <p:spPr>
          <a:xfrm>
            <a:off x="209284" y="3385385"/>
            <a:ext cx="8477516" cy="26161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There are about 25 trillion red blood cells in the human body. </a:t>
            </a:r>
            <a:endParaRPr/>
          </a:p>
          <a:p>
            <a:pPr indent="0" lvl="0" marL="0" marR="0" rtl="0" algn="l">
              <a:spcBef>
                <a:spcPts val="0"/>
              </a:spcBef>
              <a:spcAft>
                <a:spcPts val="0"/>
              </a:spcAft>
              <a:buNone/>
            </a:pPr>
            <a:r>
              <a:t/>
            </a:r>
            <a:endParaRPr b="1" sz="20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Use the data from the table to calculate the number of red blood cells the human body loses due to natural cell death each second. Assume there are 30 days in 1 month. Convert your answers to decimal form and round to the nearest tenths place (e.g., 1,000,000 = 1 million).</a:t>
            </a:r>
            <a:endParaRPr b="1" sz="2000">
              <a:solidFill>
                <a:schemeClr val="dk1"/>
              </a:solidFill>
              <a:latin typeface="Cambria"/>
              <a:ea typeface="Cambria"/>
              <a:cs typeface="Cambria"/>
              <a:sym typeface="Cambria"/>
            </a:endParaRPr>
          </a:p>
        </p:txBody>
      </p:sp>
      <p:graphicFrame>
        <p:nvGraphicFramePr>
          <p:cNvPr id="184" name="Google Shape;184;p27"/>
          <p:cNvGraphicFramePr/>
          <p:nvPr/>
        </p:nvGraphicFramePr>
        <p:xfrm>
          <a:off x="1127529" y="1413464"/>
          <a:ext cx="3000000" cy="3000000"/>
        </p:xfrm>
        <a:graphic>
          <a:graphicData uri="http://schemas.openxmlformats.org/drawingml/2006/table">
            <a:tbl>
              <a:tblPr>
                <a:noFill/>
                <a:tableStyleId>{6ACB4399-6F27-41A3-8B97-1827B21E54AE}</a:tableStyleId>
              </a:tblPr>
              <a:tblGrid>
                <a:gridCol w="3298375"/>
                <a:gridCol w="3298375"/>
              </a:tblGrid>
              <a:tr h="321700">
                <a:tc>
                  <a:txBody>
                    <a:bodyPr/>
                    <a:lstStyle/>
                    <a:p>
                      <a:pPr indent="0" lvl="0" marL="0" marR="0" rtl="0" algn="l">
                        <a:spcBef>
                          <a:spcPts val="0"/>
                        </a:spcBef>
                        <a:spcAft>
                          <a:spcPts val="0"/>
                        </a:spcAft>
                        <a:buNone/>
                      </a:pPr>
                      <a:r>
                        <a:rPr b="1" lang="en-US" sz="1400" u="none" cap="none" strike="noStrike">
                          <a:solidFill>
                            <a:srgbClr val="224085"/>
                          </a:solidFill>
                          <a:latin typeface="Arial"/>
                          <a:ea typeface="Arial"/>
                          <a:cs typeface="Arial"/>
                          <a:sym typeface="Arial"/>
                        </a:rPr>
                        <a:t>Cell Type</a:t>
                      </a:r>
                      <a:endParaRPr/>
                    </a:p>
                  </a:txBody>
                  <a:tcPr marT="50900" marB="50900" marR="76350" marL="76350" anchor="ctr">
                    <a:lnL cap="flat" cmpd="sng" w="9525">
                      <a:solidFill>
                        <a:srgbClr val="BDD7ED"/>
                      </a:solidFill>
                      <a:prstDash val="solid"/>
                      <a:round/>
                      <a:headEnd len="sm" w="sm" type="none"/>
                      <a:tailEnd len="sm" w="sm" type="none"/>
                    </a:lnL>
                    <a:lnR cap="flat" cmpd="sng" w="9525">
                      <a:solidFill>
                        <a:srgbClr val="BDD7E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3EEF6"/>
                    </a:solidFill>
                  </a:tcPr>
                </a:tc>
                <a:tc>
                  <a:txBody>
                    <a:bodyPr/>
                    <a:lstStyle/>
                    <a:p>
                      <a:pPr indent="0" lvl="0" marL="0" marR="0" rtl="0" algn="l">
                        <a:spcBef>
                          <a:spcPts val="0"/>
                        </a:spcBef>
                        <a:spcAft>
                          <a:spcPts val="0"/>
                        </a:spcAft>
                        <a:buNone/>
                      </a:pPr>
                      <a:r>
                        <a:rPr b="1" lang="en-US" sz="1400" u="none" cap="none" strike="noStrike">
                          <a:solidFill>
                            <a:srgbClr val="224085"/>
                          </a:solidFill>
                          <a:latin typeface="Arial"/>
                          <a:ea typeface="Arial"/>
                          <a:cs typeface="Arial"/>
                          <a:sym typeface="Arial"/>
                        </a:rPr>
                        <a:t>Approximate Life Span</a:t>
                      </a:r>
                      <a:endParaRPr/>
                    </a:p>
                  </a:txBody>
                  <a:tcPr marT="50900" marB="50900" marR="76350" marL="76350" anchor="ctr">
                    <a:lnL cap="flat" cmpd="sng" w="9525">
                      <a:solidFill>
                        <a:srgbClr val="BDD7ED"/>
                      </a:solidFill>
                      <a:prstDash val="solid"/>
                      <a:round/>
                      <a:headEnd len="sm" w="sm" type="none"/>
                      <a:tailEnd len="sm" w="sm" type="none"/>
                    </a:lnL>
                    <a:lnR cap="flat" cmpd="sng" w="9525">
                      <a:solidFill>
                        <a:srgbClr val="BDD7E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3EEF6"/>
                    </a:solidFill>
                  </a:tcPr>
                </a:tc>
              </a:tr>
              <a:tr h="321700">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Skin cell</a:t>
                      </a:r>
                      <a:endParaRPr/>
                    </a:p>
                  </a:txBody>
                  <a:tcPr marT="50900" marB="50900" marR="76350" marL="763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2–3 weeks</a:t>
                      </a:r>
                      <a:endParaRPr/>
                    </a:p>
                  </a:txBody>
                  <a:tcPr marT="50900" marB="50900" marR="76350" marL="763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20125">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Red blood cell</a:t>
                      </a:r>
                      <a:endParaRPr/>
                    </a:p>
                  </a:txBody>
                  <a:tcPr marT="50900" marB="50900" marR="76350" marL="763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3"/>
                    </a:solidFill>
                  </a:tcPr>
                </a:tc>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4 months</a:t>
                      </a:r>
                      <a:endParaRPr/>
                    </a:p>
                  </a:txBody>
                  <a:tcPr marT="50900" marB="50900" marR="76350" marL="763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3"/>
                    </a:solidFill>
                  </a:tcPr>
                </a:tc>
              </a:tr>
              <a:tr h="321700">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Liver cell</a:t>
                      </a:r>
                      <a:endParaRPr/>
                    </a:p>
                  </a:txBody>
                  <a:tcPr marT="50900" marB="50900" marR="76350" marL="763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10–18 months</a:t>
                      </a:r>
                      <a:endParaRPr/>
                    </a:p>
                  </a:txBody>
                  <a:tcPr marT="50900" marB="50900" marR="76350" marL="763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21700">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Intestine—internal lining</a:t>
                      </a:r>
                      <a:endParaRPr/>
                    </a:p>
                  </a:txBody>
                  <a:tcPr marT="50900" marB="50900" marR="76350" marL="763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3"/>
                    </a:solidFill>
                  </a:tcPr>
                </a:tc>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4–5 days</a:t>
                      </a:r>
                      <a:endParaRPr/>
                    </a:p>
                  </a:txBody>
                  <a:tcPr marT="50900" marB="50900" marR="76350" marL="763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3"/>
                    </a:solidFill>
                  </a:tcPr>
                </a:tc>
              </a:tr>
              <a:tr h="321700">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Intestine—muscle and other tissues</a:t>
                      </a:r>
                      <a:endParaRPr/>
                    </a:p>
                  </a:txBody>
                  <a:tcPr marT="50900" marB="50900" marR="76350" marL="76350" anchor="ctr">
                    <a:lnL cap="flat" cmpd="sng" w="9525">
                      <a:solidFill>
                        <a:srgbClr val="000000">
                          <a:alpha val="0"/>
                        </a:srgbClr>
                      </a:solidFill>
                      <a:prstDash val="solid"/>
                      <a:round/>
                      <a:headEnd len="sm" w="sm" type="none"/>
                      <a:tailEnd len="sm" w="sm" type="none"/>
                    </a:lnL>
                    <a:lnR cap="flat" cmpd="sng" w="9525">
                      <a:solidFill>
                        <a:srgbClr val="CCCEC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u="none" cap="none" strike="noStrike">
                          <a:solidFill>
                            <a:srgbClr val="393B3C"/>
                          </a:solidFill>
                          <a:latin typeface="Arial"/>
                          <a:ea typeface="Arial"/>
                          <a:cs typeface="Arial"/>
                          <a:sym typeface="Arial"/>
                        </a:rPr>
                        <a:t>16 years</a:t>
                      </a:r>
                      <a:endParaRPr/>
                    </a:p>
                  </a:txBody>
                  <a:tcPr marT="50900" marB="50900" marR="76350" marL="76350" anchor="ctr">
                    <a:lnL cap="flat" cmpd="sng" w="9525">
                      <a:solidFill>
                        <a:srgbClr val="CCCEC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2" name="Google Shape;192;p28"/>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The Stages of the Cell Cycle</a:t>
            </a:r>
            <a:br>
              <a:rPr b="1" lang="en-US" sz="2800">
                <a:solidFill>
                  <a:srgbClr val="F2A900"/>
                </a:solidFill>
                <a:latin typeface="Cambria"/>
                <a:ea typeface="Cambria"/>
                <a:cs typeface="Cambria"/>
                <a:sym typeface="Cambria"/>
              </a:rPr>
            </a:br>
            <a:r>
              <a:rPr b="1" lang="en-US" sz="2800">
                <a:solidFill>
                  <a:srgbClr val="F2A900"/>
                </a:solidFill>
                <a:latin typeface="Cambria"/>
                <a:ea typeface="Cambria"/>
                <a:cs typeface="Cambria"/>
                <a:sym typeface="Cambria"/>
              </a:rPr>
              <a:t> </a:t>
            </a:r>
            <a:endParaRPr/>
          </a:p>
        </p:txBody>
      </p:sp>
      <p:sp>
        <p:nvSpPr>
          <p:cNvPr id="193" name="Google Shape;193;p28"/>
          <p:cNvSpPr/>
          <p:nvPr/>
        </p:nvSpPr>
        <p:spPr>
          <a:xfrm>
            <a:off x="325259" y="2866379"/>
            <a:ext cx="8533645"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Make a claim for how the cell cycle relates to the growth and maintenance of organisms.  </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Discuss the stages of the cell cycle, mechanisms that regulate it, and how this cycle is related to the growth and maintenance of organisms.</a:t>
            </a:r>
            <a:endParaRPr/>
          </a:p>
        </p:txBody>
      </p:sp>
      <p:sp>
        <p:nvSpPr>
          <p:cNvPr id="194" name="Google Shape;194;p2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pic>
        <p:nvPicPr>
          <p:cNvPr descr="A drawing of a person&#10;&#10;Description automatically generated" id="195" name="Google Shape;195;p28"/>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96" name="Google Shape;196;p28"/>
          <p:cNvSpPr txBox="1"/>
          <p:nvPr/>
        </p:nvSpPr>
        <p:spPr>
          <a:xfrm>
            <a:off x="311099" y="1188720"/>
            <a:ext cx="8561967" cy="107721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Cells that divide rarely are thought to enter a gap phase called G</a:t>
            </a:r>
            <a:r>
              <a:rPr baseline="-25000" lang="en-US" sz="2000">
                <a:solidFill>
                  <a:schemeClr val="dk1"/>
                </a:solidFill>
                <a:latin typeface="Cambria"/>
                <a:ea typeface="Cambria"/>
                <a:cs typeface="Cambria"/>
                <a:sym typeface="Cambria"/>
              </a:rPr>
              <a:t>0</a:t>
            </a:r>
            <a:r>
              <a:rPr lang="en-US" sz="2000">
                <a:solidFill>
                  <a:schemeClr val="dk1"/>
                </a:solidFill>
                <a:latin typeface="Cambria"/>
                <a:ea typeface="Cambria"/>
                <a:cs typeface="Cambria"/>
                <a:sym typeface="Cambria"/>
              </a:rPr>
              <a:t>.</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a:t>
            </a:r>
            <a:r>
              <a:rPr lang="en-US" sz="2000">
                <a:solidFill>
                  <a:schemeClr val="dk1"/>
                </a:solidFill>
                <a:latin typeface="Cambria"/>
                <a:ea typeface="Cambria"/>
                <a:cs typeface="Cambria"/>
                <a:sym typeface="Cambria"/>
              </a:rPr>
              <a:t>Some cells, such as neurons, may remain in G</a:t>
            </a:r>
            <a:r>
              <a:rPr baseline="-25000" lang="en-US" sz="2000">
                <a:solidFill>
                  <a:schemeClr val="dk1"/>
                </a:solidFill>
                <a:latin typeface="Cambria"/>
                <a:ea typeface="Cambria"/>
                <a:cs typeface="Cambria"/>
                <a:sym typeface="Cambria"/>
              </a:rPr>
              <a:t>0</a:t>
            </a:r>
            <a:r>
              <a:rPr lang="en-US" sz="2000">
                <a:solidFill>
                  <a:schemeClr val="dk1"/>
                </a:solidFill>
                <a:latin typeface="Cambria"/>
                <a:ea typeface="Cambria"/>
                <a:cs typeface="Cambria"/>
                <a:sym typeface="Cambria"/>
              </a:rPr>
              <a:t> permanently</a:t>
            </a:r>
            <a:r>
              <a:rPr lang="en-US" sz="2400">
                <a:solidFill>
                  <a:schemeClr val="dk1"/>
                </a:solidFill>
                <a:latin typeface="Times New Roman"/>
                <a:ea typeface="Times New Roman"/>
                <a:cs typeface="Times New Roman"/>
                <a:sym typeface="Times New Roman"/>
              </a:rPr>
              <a:t>.</a:t>
            </a:r>
            <a:endParaRPr sz="20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4" name="Google Shape;204;p29"/>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05" name="Google Shape;205;p2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5 Lesson 1</a:t>
            </a:r>
            <a:endParaRPr/>
          </a:p>
        </p:txBody>
      </p:sp>
      <p:pic>
        <p:nvPicPr>
          <p:cNvPr id="206" name="Google Shape;206;p29"/>
          <p:cNvPicPr preferRelativeResize="0"/>
          <p:nvPr/>
        </p:nvPicPr>
        <p:blipFill rotWithShape="1">
          <a:blip r:embed="rId3">
            <a:alphaModFix/>
          </a:blip>
          <a:srcRect b="0" l="0" r="0" t="0"/>
          <a:stretch/>
        </p:blipFill>
        <p:spPr>
          <a:xfrm>
            <a:off x="1490423" y="1091281"/>
            <a:ext cx="6163154" cy="3059020"/>
          </a:xfrm>
          <a:prstGeom prst="rect">
            <a:avLst/>
          </a:prstGeom>
          <a:noFill/>
          <a:ln>
            <a:noFill/>
          </a:ln>
        </p:spPr>
      </p:pic>
      <p:sp>
        <p:nvSpPr>
          <p:cNvPr id="207" name="Google Shape;207;p29"/>
          <p:cNvSpPr/>
          <p:nvPr/>
        </p:nvSpPr>
        <p:spPr>
          <a:xfrm>
            <a:off x="619125" y="4183938"/>
            <a:ext cx="7569301"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93B3C"/>
                </a:solidFill>
                <a:latin typeface="Cambria"/>
                <a:ea typeface="Cambria"/>
                <a:cs typeface="Cambria"/>
                <a:sym typeface="Cambria"/>
              </a:rPr>
              <a:t>To Calculate the surface area-to-volume ratio for Cell A:</a:t>
            </a:r>
            <a:endParaRPr/>
          </a:p>
          <a:p>
            <a:pPr indent="0" lvl="0" marL="0" marR="0" rtl="0" algn="l">
              <a:spcBef>
                <a:spcPts val="0"/>
              </a:spcBef>
              <a:spcAft>
                <a:spcPts val="0"/>
              </a:spcAft>
              <a:buNone/>
            </a:pPr>
            <a:r>
              <a:t/>
            </a:r>
            <a:endParaRPr sz="2400">
              <a:solidFill>
                <a:srgbClr val="393B3C"/>
              </a:solidFill>
              <a:latin typeface="Cambria"/>
              <a:ea typeface="Cambria"/>
              <a:cs typeface="Cambria"/>
              <a:sym typeface="Cambria"/>
            </a:endParaRPr>
          </a:p>
          <a:p>
            <a:pPr indent="0" lvl="0" marL="0" marR="0" rtl="0" algn="l">
              <a:spcBef>
                <a:spcPts val="0"/>
              </a:spcBef>
              <a:spcAft>
                <a:spcPts val="0"/>
              </a:spcAft>
              <a:buNone/>
            </a:pPr>
            <a:r>
              <a:rPr lang="en-US" sz="2000">
                <a:solidFill>
                  <a:srgbClr val="393B3C"/>
                </a:solidFill>
                <a:latin typeface="Cambria"/>
                <a:ea typeface="Cambria"/>
                <a:cs typeface="Cambria"/>
                <a:sym typeface="Cambria"/>
              </a:rPr>
              <a:t>1.     Surface</a:t>
            </a:r>
            <a:r>
              <a:rPr lang="en-US" sz="2400">
                <a:solidFill>
                  <a:srgbClr val="393B3C"/>
                </a:solidFill>
                <a:latin typeface="Cambria"/>
                <a:ea typeface="Cambria"/>
                <a:cs typeface="Cambria"/>
                <a:sym typeface="Cambria"/>
              </a:rPr>
              <a:t> </a:t>
            </a:r>
            <a:r>
              <a:rPr lang="en-US" sz="2000">
                <a:solidFill>
                  <a:srgbClr val="393B3C"/>
                </a:solidFill>
                <a:latin typeface="Cambria"/>
                <a:ea typeface="Cambria"/>
                <a:cs typeface="Cambria"/>
                <a:sym typeface="Cambria"/>
              </a:rPr>
              <a:t>area =  length × width × number of sides = 1 × 1 × 6 = 6</a:t>
            </a:r>
            <a:endParaRPr/>
          </a:p>
          <a:p>
            <a:pPr indent="-457200" lvl="0" marL="457200" marR="0" rtl="0" algn="l">
              <a:spcBef>
                <a:spcPts val="0"/>
              </a:spcBef>
              <a:spcAft>
                <a:spcPts val="0"/>
              </a:spcAft>
              <a:buClr>
                <a:srgbClr val="393B3C"/>
              </a:buClr>
              <a:buSzPts val="2000"/>
              <a:buFont typeface="Cambria"/>
              <a:buAutoNum type="arabicPeriod" startAt="2"/>
            </a:pPr>
            <a:r>
              <a:rPr lang="en-US" sz="2000">
                <a:solidFill>
                  <a:srgbClr val="393B3C"/>
                </a:solidFill>
                <a:latin typeface="Cambria"/>
                <a:ea typeface="Cambria"/>
                <a:cs typeface="Cambria"/>
                <a:sym typeface="Cambria"/>
              </a:rPr>
              <a:t>Volume = length × width × height = 1 × 1 × 1 = 1</a:t>
            </a:r>
            <a:endParaRPr/>
          </a:p>
          <a:p>
            <a:pPr indent="-457200" lvl="0" marL="457200" marR="0" rtl="0" algn="l">
              <a:spcBef>
                <a:spcPts val="0"/>
              </a:spcBef>
              <a:spcAft>
                <a:spcPts val="0"/>
              </a:spcAft>
              <a:buClr>
                <a:srgbClr val="393B3C"/>
              </a:buClr>
              <a:buSzPts val="2000"/>
              <a:buFont typeface="Cambria"/>
              <a:buAutoNum type="arabicPeriod" startAt="2"/>
            </a:pPr>
            <a:r>
              <a:rPr lang="en-US" sz="2000">
                <a:solidFill>
                  <a:srgbClr val="393B3C"/>
                </a:solidFill>
                <a:latin typeface="Cambria"/>
                <a:ea typeface="Cambria"/>
                <a:cs typeface="Cambria"/>
                <a:sym typeface="Cambria"/>
              </a:rPr>
              <a:t>Surface area-to-volume ratio = 6:1</a:t>
            </a:r>
            <a:endParaRPr/>
          </a:p>
        </p:txBody>
      </p:sp>
      <p:sp>
        <p:nvSpPr>
          <p:cNvPr id="208" name="Google Shape;208;p29"/>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Factors Affecting Cell Growth</a:t>
            </a:r>
            <a:endParaRPr/>
          </a:p>
          <a:p>
            <a:pPr indent="0" lvl="0" marL="0" marR="0" rtl="0" algn="l">
              <a:spcBef>
                <a:spcPts val="0"/>
              </a:spcBef>
              <a:spcAft>
                <a:spcPts val="0"/>
              </a:spcAft>
              <a:buClr>
                <a:schemeClr val="accent6"/>
              </a:buClr>
              <a:buSzPts val="2800"/>
              <a:buFont typeface="Cambria"/>
              <a:buNone/>
            </a:pPr>
            <a:r>
              <a:rPr b="1" lang="en-US" sz="2800">
                <a:solidFill>
                  <a:schemeClr val="accent6"/>
                </a:solidFill>
                <a:latin typeface="Cambria"/>
                <a:ea typeface="Cambria"/>
                <a:cs typeface="Cambria"/>
                <a:sym typeface="Cambria"/>
              </a:rPr>
              <a:t>Calculating Cell Size</a:t>
            </a:r>
            <a:endParaRPr/>
          </a:p>
          <a:p>
            <a:pPr indent="0" lvl="0" marL="0" marR="0" rtl="0" algn="l">
              <a:spcBef>
                <a:spcPts val="0"/>
              </a:spcBef>
              <a:spcAft>
                <a:spcPts val="0"/>
              </a:spcAft>
              <a:buClr>
                <a:schemeClr val="dk1"/>
              </a:buClr>
              <a:buSzPts val="2800"/>
              <a:buFont typeface="Arial"/>
              <a:buNone/>
            </a:pPr>
            <a:r>
              <a:t/>
            </a:r>
            <a:endParaRPr b="1" sz="2800">
              <a:solidFill>
                <a:schemeClr val="accent6"/>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